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9"/>
  </p:notesMasterIdLst>
  <p:sldIdLst>
    <p:sldId id="259" r:id="rId6"/>
    <p:sldId id="309" r:id="rId7"/>
    <p:sldId id="315" r:id="rId8"/>
    <p:sldId id="308" r:id="rId9"/>
    <p:sldId id="314" r:id="rId10"/>
    <p:sldId id="270" r:id="rId11"/>
    <p:sldId id="264" r:id="rId12"/>
    <p:sldId id="300" r:id="rId13"/>
    <p:sldId id="285" r:id="rId14"/>
    <p:sldId id="303" r:id="rId15"/>
    <p:sldId id="283" r:id="rId16"/>
    <p:sldId id="304" r:id="rId17"/>
    <p:sldId id="305" r:id="rId18"/>
    <p:sldId id="281" r:id="rId19"/>
    <p:sldId id="295" r:id="rId20"/>
    <p:sldId id="306" r:id="rId21"/>
    <p:sldId id="302" r:id="rId22"/>
    <p:sldId id="260" r:id="rId23"/>
    <p:sldId id="310" r:id="rId24"/>
    <p:sldId id="262" r:id="rId25"/>
    <p:sldId id="312" r:id="rId26"/>
    <p:sldId id="301" r:id="rId27"/>
    <p:sldId id="31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35" autoAdjust="0"/>
    <p:restoredTop sz="96357" autoAdjust="0"/>
  </p:normalViewPr>
  <p:slideViewPr>
    <p:cSldViewPr snapToGrid="0">
      <p:cViewPr varScale="1">
        <p:scale>
          <a:sx n="114" d="100"/>
          <a:sy n="114" d="100"/>
        </p:scale>
        <p:origin x="420"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5CF951-0C75-45C9-9C66-7DBB3A2D4C5D}" type="datetimeFigureOut">
              <a:rPr lang="en-GB" smtClean="0"/>
              <a:t>30/10/2023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2C5969-7B7D-4E0B-8708-1E7A515C0BF2}" type="slidenum">
              <a:rPr lang="en-GB" smtClean="0"/>
              <a:t>‹#›</a:t>
            </a:fld>
            <a:endParaRPr lang="en-GB" dirty="0"/>
          </a:p>
        </p:txBody>
      </p:sp>
    </p:spTree>
    <p:extLst>
      <p:ext uri="{BB962C8B-B14F-4D97-AF65-F5344CB8AC3E}">
        <p14:creationId xmlns:p14="http://schemas.microsoft.com/office/powerpoint/2010/main" val="486117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C2C5969-7B7D-4E0B-8708-1E7A515C0BF2}" type="slidenum">
              <a:rPr lang="en-GB" smtClean="0"/>
              <a:t>1</a:t>
            </a:fld>
            <a:endParaRPr lang="en-GB" dirty="0"/>
          </a:p>
        </p:txBody>
      </p:sp>
    </p:spTree>
    <p:extLst>
      <p:ext uri="{BB962C8B-B14F-4D97-AF65-F5344CB8AC3E}">
        <p14:creationId xmlns:p14="http://schemas.microsoft.com/office/powerpoint/2010/main" val="4278801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C2C5969-7B7D-4E0B-8708-1E7A515C0BF2}" type="slidenum">
              <a:rPr lang="en-GB" smtClean="0"/>
              <a:t>8</a:t>
            </a:fld>
            <a:endParaRPr lang="en-GB" dirty="0"/>
          </a:p>
        </p:txBody>
      </p:sp>
    </p:spTree>
    <p:extLst>
      <p:ext uri="{BB962C8B-B14F-4D97-AF65-F5344CB8AC3E}">
        <p14:creationId xmlns:p14="http://schemas.microsoft.com/office/powerpoint/2010/main" val="3288421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C2C5969-7B7D-4E0B-8708-1E7A515C0BF2}" type="slidenum">
              <a:rPr lang="en-GB" smtClean="0"/>
              <a:t>9</a:t>
            </a:fld>
            <a:endParaRPr lang="en-GB" dirty="0"/>
          </a:p>
        </p:txBody>
      </p:sp>
    </p:spTree>
    <p:extLst>
      <p:ext uri="{BB962C8B-B14F-4D97-AF65-F5344CB8AC3E}">
        <p14:creationId xmlns:p14="http://schemas.microsoft.com/office/powerpoint/2010/main" val="700985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0000"/>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6C2C5969-7B7D-4E0B-8708-1E7A515C0BF2}" type="slidenum">
              <a:rPr lang="en-GB" smtClean="0"/>
              <a:t>10</a:t>
            </a:fld>
            <a:endParaRPr lang="en-GB" dirty="0"/>
          </a:p>
        </p:txBody>
      </p:sp>
    </p:spTree>
    <p:extLst>
      <p:ext uri="{BB962C8B-B14F-4D97-AF65-F5344CB8AC3E}">
        <p14:creationId xmlns:p14="http://schemas.microsoft.com/office/powerpoint/2010/main" val="1484526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C2C5969-7B7D-4E0B-8708-1E7A515C0BF2}" type="slidenum">
              <a:rPr lang="en-GB" smtClean="0"/>
              <a:t>11</a:t>
            </a:fld>
            <a:endParaRPr lang="en-GB" dirty="0"/>
          </a:p>
        </p:txBody>
      </p:sp>
    </p:spTree>
    <p:extLst>
      <p:ext uri="{BB962C8B-B14F-4D97-AF65-F5344CB8AC3E}">
        <p14:creationId xmlns:p14="http://schemas.microsoft.com/office/powerpoint/2010/main" val="1243896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C2C5969-7B7D-4E0B-8708-1E7A515C0BF2}" type="slidenum">
              <a:rPr lang="en-GB" smtClean="0"/>
              <a:t>12</a:t>
            </a:fld>
            <a:endParaRPr lang="en-GB" dirty="0"/>
          </a:p>
        </p:txBody>
      </p:sp>
    </p:spTree>
    <p:extLst>
      <p:ext uri="{BB962C8B-B14F-4D97-AF65-F5344CB8AC3E}">
        <p14:creationId xmlns:p14="http://schemas.microsoft.com/office/powerpoint/2010/main" val="350618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C2C5969-7B7D-4E0B-8708-1E7A515C0BF2}" type="slidenum">
              <a:rPr lang="en-GB" smtClean="0"/>
              <a:t>13</a:t>
            </a:fld>
            <a:endParaRPr lang="en-GB" dirty="0"/>
          </a:p>
        </p:txBody>
      </p:sp>
    </p:spTree>
    <p:extLst>
      <p:ext uri="{BB962C8B-B14F-4D97-AF65-F5344CB8AC3E}">
        <p14:creationId xmlns:p14="http://schemas.microsoft.com/office/powerpoint/2010/main" val="1552154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5"/>
          </p:nvPr>
        </p:nvSpPr>
        <p:spPr/>
        <p:txBody>
          <a:bodyPr/>
          <a:lstStyle/>
          <a:p>
            <a:fld id="{6C2C5969-7B7D-4E0B-8708-1E7A515C0BF2}" type="slidenum">
              <a:rPr lang="en-GB" smtClean="0"/>
              <a:t>15</a:t>
            </a:fld>
            <a:endParaRPr lang="en-GB" dirty="0"/>
          </a:p>
        </p:txBody>
      </p:sp>
    </p:spTree>
    <p:extLst>
      <p:ext uri="{BB962C8B-B14F-4D97-AF65-F5344CB8AC3E}">
        <p14:creationId xmlns:p14="http://schemas.microsoft.com/office/powerpoint/2010/main" val="3080701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C2C5969-7B7D-4E0B-8708-1E7A515C0BF2}" type="slidenum">
              <a:rPr lang="en-GB" smtClean="0"/>
              <a:t>16</a:t>
            </a:fld>
            <a:endParaRPr lang="en-GB" dirty="0"/>
          </a:p>
        </p:txBody>
      </p:sp>
    </p:spTree>
    <p:extLst>
      <p:ext uri="{BB962C8B-B14F-4D97-AF65-F5344CB8AC3E}">
        <p14:creationId xmlns:p14="http://schemas.microsoft.com/office/powerpoint/2010/main" val="3360191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7BF4-4F28-49EC-BE12-96E16DA431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3038CEC-C9C3-4CC1-A1F7-3BA1EA5A08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DBD125C-29C0-430A-8916-E7D6AE4DCAC9}"/>
              </a:ext>
            </a:extLst>
          </p:cNvPr>
          <p:cNvSpPr>
            <a:spLocks noGrp="1"/>
          </p:cNvSpPr>
          <p:nvPr>
            <p:ph type="dt" sz="half" idx="10"/>
          </p:nvPr>
        </p:nvSpPr>
        <p:spPr/>
        <p:txBody>
          <a:bodyPr/>
          <a:lstStyle/>
          <a:p>
            <a:fld id="{BCFCD288-8EF7-4574-94A8-CB01465B481C}" type="datetimeFigureOut">
              <a:rPr lang="en-GB" smtClean="0"/>
              <a:t>30/10/2023</a:t>
            </a:fld>
            <a:endParaRPr lang="en-GB" dirty="0"/>
          </a:p>
        </p:txBody>
      </p:sp>
      <p:sp>
        <p:nvSpPr>
          <p:cNvPr id="5" name="Footer Placeholder 4">
            <a:extLst>
              <a:ext uri="{FF2B5EF4-FFF2-40B4-BE49-F238E27FC236}">
                <a16:creationId xmlns:a16="http://schemas.microsoft.com/office/drawing/2014/main" id="{6C99E118-497D-4A2D-AB2E-7A7921A879D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90D9822-EA24-4F7D-B3FF-95FDDEB128A1}"/>
              </a:ext>
            </a:extLst>
          </p:cNvPr>
          <p:cNvSpPr>
            <a:spLocks noGrp="1"/>
          </p:cNvSpPr>
          <p:nvPr>
            <p:ph type="sldNum" sz="quarter" idx="12"/>
          </p:nvPr>
        </p:nvSpPr>
        <p:spPr/>
        <p:txBody>
          <a:bodyPr/>
          <a:lstStyle/>
          <a:p>
            <a:fld id="{46465C0C-7294-4989-9E5F-0070336765E7}" type="slidenum">
              <a:rPr lang="en-GB" smtClean="0"/>
              <a:t>‹#›</a:t>
            </a:fld>
            <a:endParaRPr lang="en-GB" dirty="0"/>
          </a:p>
        </p:txBody>
      </p:sp>
    </p:spTree>
    <p:extLst>
      <p:ext uri="{BB962C8B-B14F-4D97-AF65-F5344CB8AC3E}">
        <p14:creationId xmlns:p14="http://schemas.microsoft.com/office/powerpoint/2010/main" val="3794764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D8D5D-6410-4B85-B0F6-9C677721788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659819F-BB2F-48D6-B987-5777E204BF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075C67-7ADE-4839-8F6B-1BE4C733C9E8}"/>
              </a:ext>
            </a:extLst>
          </p:cNvPr>
          <p:cNvSpPr>
            <a:spLocks noGrp="1"/>
          </p:cNvSpPr>
          <p:nvPr>
            <p:ph type="dt" sz="half" idx="10"/>
          </p:nvPr>
        </p:nvSpPr>
        <p:spPr/>
        <p:txBody>
          <a:bodyPr/>
          <a:lstStyle/>
          <a:p>
            <a:fld id="{BCFCD288-8EF7-4574-94A8-CB01465B481C}" type="datetimeFigureOut">
              <a:rPr lang="en-GB" smtClean="0"/>
              <a:t>30/10/2023</a:t>
            </a:fld>
            <a:endParaRPr lang="en-GB" dirty="0"/>
          </a:p>
        </p:txBody>
      </p:sp>
      <p:sp>
        <p:nvSpPr>
          <p:cNvPr id="5" name="Footer Placeholder 4">
            <a:extLst>
              <a:ext uri="{FF2B5EF4-FFF2-40B4-BE49-F238E27FC236}">
                <a16:creationId xmlns:a16="http://schemas.microsoft.com/office/drawing/2014/main" id="{BD5CE55B-56EB-49BA-A2EF-77E0BD4A491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31720A71-54BA-4A41-B9B7-E657C57C0DF1}"/>
              </a:ext>
            </a:extLst>
          </p:cNvPr>
          <p:cNvSpPr>
            <a:spLocks noGrp="1"/>
          </p:cNvSpPr>
          <p:nvPr>
            <p:ph type="sldNum" sz="quarter" idx="12"/>
          </p:nvPr>
        </p:nvSpPr>
        <p:spPr/>
        <p:txBody>
          <a:bodyPr/>
          <a:lstStyle/>
          <a:p>
            <a:fld id="{46465C0C-7294-4989-9E5F-0070336765E7}" type="slidenum">
              <a:rPr lang="en-GB" smtClean="0"/>
              <a:t>‹#›</a:t>
            </a:fld>
            <a:endParaRPr lang="en-GB" dirty="0"/>
          </a:p>
        </p:txBody>
      </p:sp>
    </p:spTree>
    <p:extLst>
      <p:ext uri="{BB962C8B-B14F-4D97-AF65-F5344CB8AC3E}">
        <p14:creationId xmlns:p14="http://schemas.microsoft.com/office/powerpoint/2010/main" val="2367615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F4E9D0-3CF9-4EDC-ADC6-0A54246C403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80E6889-F215-4E9B-9064-E1A84D7548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6DB12D-6F67-4998-BAEC-BCF5C000F7ED}"/>
              </a:ext>
            </a:extLst>
          </p:cNvPr>
          <p:cNvSpPr>
            <a:spLocks noGrp="1"/>
          </p:cNvSpPr>
          <p:nvPr>
            <p:ph type="dt" sz="half" idx="10"/>
          </p:nvPr>
        </p:nvSpPr>
        <p:spPr/>
        <p:txBody>
          <a:bodyPr/>
          <a:lstStyle/>
          <a:p>
            <a:fld id="{BCFCD288-8EF7-4574-94A8-CB01465B481C}" type="datetimeFigureOut">
              <a:rPr lang="en-GB" smtClean="0"/>
              <a:t>30/10/2023</a:t>
            </a:fld>
            <a:endParaRPr lang="en-GB" dirty="0"/>
          </a:p>
        </p:txBody>
      </p:sp>
      <p:sp>
        <p:nvSpPr>
          <p:cNvPr id="5" name="Footer Placeholder 4">
            <a:extLst>
              <a:ext uri="{FF2B5EF4-FFF2-40B4-BE49-F238E27FC236}">
                <a16:creationId xmlns:a16="http://schemas.microsoft.com/office/drawing/2014/main" id="{40434684-D68E-42D2-AB9F-D9AD1BD3E20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9879425-F404-4817-8697-C7C8C99859E3}"/>
              </a:ext>
            </a:extLst>
          </p:cNvPr>
          <p:cNvSpPr>
            <a:spLocks noGrp="1"/>
          </p:cNvSpPr>
          <p:nvPr>
            <p:ph type="sldNum" sz="quarter" idx="12"/>
          </p:nvPr>
        </p:nvSpPr>
        <p:spPr/>
        <p:txBody>
          <a:bodyPr/>
          <a:lstStyle/>
          <a:p>
            <a:fld id="{46465C0C-7294-4989-9E5F-0070336765E7}" type="slidenum">
              <a:rPr lang="en-GB" smtClean="0"/>
              <a:t>‹#›</a:t>
            </a:fld>
            <a:endParaRPr lang="en-GB" dirty="0"/>
          </a:p>
        </p:txBody>
      </p:sp>
    </p:spTree>
    <p:extLst>
      <p:ext uri="{BB962C8B-B14F-4D97-AF65-F5344CB8AC3E}">
        <p14:creationId xmlns:p14="http://schemas.microsoft.com/office/powerpoint/2010/main" val="3004096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9F077-587B-179A-C704-3AB776620E5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5FF0F09-DDED-1C86-B3C3-CEC6AA21D0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60ED2BB-30E4-FFCA-8588-10198C092114}"/>
              </a:ext>
            </a:extLst>
          </p:cNvPr>
          <p:cNvSpPr>
            <a:spLocks noGrp="1"/>
          </p:cNvSpPr>
          <p:nvPr>
            <p:ph type="dt" sz="half" idx="10"/>
          </p:nvPr>
        </p:nvSpPr>
        <p:spPr/>
        <p:txBody>
          <a:bodyPr/>
          <a:lstStyle/>
          <a:p>
            <a:fld id="{5A713022-58A8-0144-B91B-69AE20465A63}" type="datetimeFigureOut">
              <a:rPr lang="en-US" smtClean="0"/>
              <a:t>10/30/2023</a:t>
            </a:fld>
            <a:endParaRPr lang="en-US"/>
          </a:p>
        </p:txBody>
      </p:sp>
      <p:sp>
        <p:nvSpPr>
          <p:cNvPr id="5" name="Footer Placeholder 4">
            <a:extLst>
              <a:ext uri="{FF2B5EF4-FFF2-40B4-BE49-F238E27FC236}">
                <a16:creationId xmlns:a16="http://schemas.microsoft.com/office/drawing/2014/main" id="{179E411E-5633-AEE7-E069-AA62C01DF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7C9B54-C21E-0ED4-39E0-67BE3323C561}"/>
              </a:ext>
            </a:extLst>
          </p:cNvPr>
          <p:cNvSpPr>
            <a:spLocks noGrp="1"/>
          </p:cNvSpPr>
          <p:nvPr>
            <p:ph type="sldNum" sz="quarter" idx="12"/>
          </p:nvPr>
        </p:nvSpPr>
        <p:spPr/>
        <p:txBody>
          <a:bodyPr/>
          <a:lstStyle/>
          <a:p>
            <a:fld id="{87A3A222-C83D-C043-B378-6A3C0077432C}" type="slidenum">
              <a:rPr lang="en-US" smtClean="0"/>
              <a:t>‹#›</a:t>
            </a:fld>
            <a:endParaRPr lang="en-US"/>
          </a:p>
        </p:txBody>
      </p:sp>
    </p:spTree>
    <p:extLst>
      <p:ext uri="{BB962C8B-B14F-4D97-AF65-F5344CB8AC3E}">
        <p14:creationId xmlns:p14="http://schemas.microsoft.com/office/powerpoint/2010/main" val="3543174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D3DCD-4E1E-6EC2-148D-6A1FD62C670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58C1B00-05F0-B2B7-5D41-5D631E957A4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92F2906-AE1C-3A13-7B4C-91C707F0687C}"/>
              </a:ext>
            </a:extLst>
          </p:cNvPr>
          <p:cNvSpPr>
            <a:spLocks noGrp="1"/>
          </p:cNvSpPr>
          <p:nvPr>
            <p:ph type="dt" sz="half" idx="10"/>
          </p:nvPr>
        </p:nvSpPr>
        <p:spPr/>
        <p:txBody>
          <a:bodyPr/>
          <a:lstStyle/>
          <a:p>
            <a:fld id="{5A713022-58A8-0144-B91B-69AE20465A63}" type="datetimeFigureOut">
              <a:rPr lang="en-US" smtClean="0"/>
              <a:t>10/30/2023</a:t>
            </a:fld>
            <a:endParaRPr lang="en-US"/>
          </a:p>
        </p:txBody>
      </p:sp>
      <p:sp>
        <p:nvSpPr>
          <p:cNvPr id="5" name="Footer Placeholder 4">
            <a:extLst>
              <a:ext uri="{FF2B5EF4-FFF2-40B4-BE49-F238E27FC236}">
                <a16:creationId xmlns:a16="http://schemas.microsoft.com/office/drawing/2014/main" id="{6620639E-8753-A196-27BF-5F8CAFC013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50E33B-2E50-E627-1B6E-C5696B9B2A09}"/>
              </a:ext>
            </a:extLst>
          </p:cNvPr>
          <p:cNvSpPr>
            <a:spLocks noGrp="1"/>
          </p:cNvSpPr>
          <p:nvPr>
            <p:ph type="sldNum" sz="quarter" idx="12"/>
          </p:nvPr>
        </p:nvSpPr>
        <p:spPr/>
        <p:txBody>
          <a:bodyPr/>
          <a:lstStyle/>
          <a:p>
            <a:fld id="{87A3A222-C83D-C043-B378-6A3C0077432C}" type="slidenum">
              <a:rPr lang="en-US" smtClean="0"/>
              <a:t>‹#›</a:t>
            </a:fld>
            <a:endParaRPr lang="en-US"/>
          </a:p>
        </p:txBody>
      </p:sp>
    </p:spTree>
    <p:extLst>
      <p:ext uri="{BB962C8B-B14F-4D97-AF65-F5344CB8AC3E}">
        <p14:creationId xmlns:p14="http://schemas.microsoft.com/office/powerpoint/2010/main" val="3823022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AF210-BBFD-D7C4-8828-39035308198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672CB62-8CA3-D5B9-9446-4C689C3D9D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7623EC3-9356-5816-E233-AAD415FF1267}"/>
              </a:ext>
            </a:extLst>
          </p:cNvPr>
          <p:cNvSpPr>
            <a:spLocks noGrp="1"/>
          </p:cNvSpPr>
          <p:nvPr>
            <p:ph type="dt" sz="half" idx="10"/>
          </p:nvPr>
        </p:nvSpPr>
        <p:spPr/>
        <p:txBody>
          <a:bodyPr/>
          <a:lstStyle/>
          <a:p>
            <a:fld id="{5A713022-58A8-0144-B91B-69AE20465A63}" type="datetimeFigureOut">
              <a:rPr lang="en-US" smtClean="0"/>
              <a:t>10/30/2023</a:t>
            </a:fld>
            <a:endParaRPr lang="en-US"/>
          </a:p>
        </p:txBody>
      </p:sp>
      <p:sp>
        <p:nvSpPr>
          <p:cNvPr id="5" name="Footer Placeholder 4">
            <a:extLst>
              <a:ext uri="{FF2B5EF4-FFF2-40B4-BE49-F238E27FC236}">
                <a16:creationId xmlns:a16="http://schemas.microsoft.com/office/drawing/2014/main" id="{87D02E39-B1D5-F574-9D56-8486A0DDD4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CFA62D-D2AA-7C3B-8EF4-D688AD21F21F}"/>
              </a:ext>
            </a:extLst>
          </p:cNvPr>
          <p:cNvSpPr>
            <a:spLocks noGrp="1"/>
          </p:cNvSpPr>
          <p:nvPr>
            <p:ph type="sldNum" sz="quarter" idx="12"/>
          </p:nvPr>
        </p:nvSpPr>
        <p:spPr/>
        <p:txBody>
          <a:bodyPr/>
          <a:lstStyle/>
          <a:p>
            <a:fld id="{87A3A222-C83D-C043-B378-6A3C0077432C}" type="slidenum">
              <a:rPr lang="en-US" smtClean="0"/>
              <a:t>‹#›</a:t>
            </a:fld>
            <a:endParaRPr lang="en-US"/>
          </a:p>
        </p:txBody>
      </p:sp>
    </p:spTree>
    <p:extLst>
      <p:ext uri="{BB962C8B-B14F-4D97-AF65-F5344CB8AC3E}">
        <p14:creationId xmlns:p14="http://schemas.microsoft.com/office/powerpoint/2010/main" val="2732006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0BE3F-7183-478B-9438-EF86EAF6F4B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A952FEA-1E4C-CADB-43CE-E7650C51FE2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82A78D7-ADB0-A3B5-8E8C-F08517B9B48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B5C55B0-1EB0-7484-8EA9-47AFF6660EFD}"/>
              </a:ext>
            </a:extLst>
          </p:cNvPr>
          <p:cNvSpPr>
            <a:spLocks noGrp="1"/>
          </p:cNvSpPr>
          <p:nvPr>
            <p:ph type="dt" sz="half" idx="10"/>
          </p:nvPr>
        </p:nvSpPr>
        <p:spPr/>
        <p:txBody>
          <a:bodyPr/>
          <a:lstStyle/>
          <a:p>
            <a:fld id="{5A713022-58A8-0144-B91B-69AE20465A63}" type="datetimeFigureOut">
              <a:rPr lang="en-US" smtClean="0"/>
              <a:t>10/30/2023</a:t>
            </a:fld>
            <a:endParaRPr lang="en-US"/>
          </a:p>
        </p:txBody>
      </p:sp>
      <p:sp>
        <p:nvSpPr>
          <p:cNvPr id="6" name="Footer Placeholder 5">
            <a:extLst>
              <a:ext uri="{FF2B5EF4-FFF2-40B4-BE49-F238E27FC236}">
                <a16:creationId xmlns:a16="http://schemas.microsoft.com/office/drawing/2014/main" id="{D3E7171B-1A7A-0393-A711-D54FE87A60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5EA504-987D-156E-FBDA-70B1B705C91A}"/>
              </a:ext>
            </a:extLst>
          </p:cNvPr>
          <p:cNvSpPr>
            <a:spLocks noGrp="1"/>
          </p:cNvSpPr>
          <p:nvPr>
            <p:ph type="sldNum" sz="quarter" idx="12"/>
          </p:nvPr>
        </p:nvSpPr>
        <p:spPr/>
        <p:txBody>
          <a:bodyPr/>
          <a:lstStyle/>
          <a:p>
            <a:fld id="{87A3A222-C83D-C043-B378-6A3C0077432C}" type="slidenum">
              <a:rPr lang="en-US" smtClean="0"/>
              <a:t>‹#›</a:t>
            </a:fld>
            <a:endParaRPr lang="en-US"/>
          </a:p>
        </p:txBody>
      </p:sp>
    </p:spTree>
    <p:extLst>
      <p:ext uri="{BB962C8B-B14F-4D97-AF65-F5344CB8AC3E}">
        <p14:creationId xmlns:p14="http://schemas.microsoft.com/office/powerpoint/2010/main" val="3178801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74345-FFEE-3F77-3D83-25BAB59B845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B4FA1CD-4652-BFB4-76F8-39609B7787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116E258-D2C6-3A90-8368-7294A4CDEAB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3B88C84-DBB9-BA81-9DB7-1C7CFE7759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4F19248-3386-2354-B4E3-D4FB5948A08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9236E3E-DC30-8F01-60C0-DC3AC107F995}"/>
              </a:ext>
            </a:extLst>
          </p:cNvPr>
          <p:cNvSpPr>
            <a:spLocks noGrp="1"/>
          </p:cNvSpPr>
          <p:nvPr>
            <p:ph type="dt" sz="half" idx="10"/>
          </p:nvPr>
        </p:nvSpPr>
        <p:spPr/>
        <p:txBody>
          <a:bodyPr/>
          <a:lstStyle/>
          <a:p>
            <a:fld id="{5A713022-58A8-0144-B91B-69AE20465A63}" type="datetimeFigureOut">
              <a:rPr lang="en-US" smtClean="0"/>
              <a:t>10/30/2023</a:t>
            </a:fld>
            <a:endParaRPr lang="en-US"/>
          </a:p>
        </p:txBody>
      </p:sp>
      <p:sp>
        <p:nvSpPr>
          <p:cNvPr id="8" name="Footer Placeholder 7">
            <a:extLst>
              <a:ext uri="{FF2B5EF4-FFF2-40B4-BE49-F238E27FC236}">
                <a16:creationId xmlns:a16="http://schemas.microsoft.com/office/drawing/2014/main" id="{88DEA0E0-823D-35B3-10C7-B32092F712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9CE193-2160-BF86-7D55-36BE697A20E6}"/>
              </a:ext>
            </a:extLst>
          </p:cNvPr>
          <p:cNvSpPr>
            <a:spLocks noGrp="1"/>
          </p:cNvSpPr>
          <p:nvPr>
            <p:ph type="sldNum" sz="quarter" idx="12"/>
          </p:nvPr>
        </p:nvSpPr>
        <p:spPr/>
        <p:txBody>
          <a:bodyPr/>
          <a:lstStyle/>
          <a:p>
            <a:fld id="{87A3A222-C83D-C043-B378-6A3C0077432C}" type="slidenum">
              <a:rPr lang="en-US" smtClean="0"/>
              <a:t>‹#›</a:t>
            </a:fld>
            <a:endParaRPr lang="en-US"/>
          </a:p>
        </p:txBody>
      </p:sp>
    </p:spTree>
    <p:extLst>
      <p:ext uri="{BB962C8B-B14F-4D97-AF65-F5344CB8AC3E}">
        <p14:creationId xmlns:p14="http://schemas.microsoft.com/office/powerpoint/2010/main" val="31819029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0FA38-A395-EA52-922C-4AA545DE3E2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A3E7686-536F-2DBA-3353-6C8ED47ECA12}"/>
              </a:ext>
            </a:extLst>
          </p:cNvPr>
          <p:cNvSpPr>
            <a:spLocks noGrp="1"/>
          </p:cNvSpPr>
          <p:nvPr>
            <p:ph type="dt" sz="half" idx="10"/>
          </p:nvPr>
        </p:nvSpPr>
        <p:spPr/>
        <p:txBody>
          <a:bodyPr/>
          <a:lstStyle/>
          <a:p>
            <a:fld id="{5A713022-58A8-0144-B91B-69AE20465A63}" type="datetimeFigureOut">
              <a:rPr lang="en-US" smtClean="0"/>
              <a:t>10/30/2023</a:t>
            </a:fld>
            <a:endParaRPr lang="en-US"/>
          </a:p>
        </p:txBody>
      </p:sp>
      <p:sp>
        <p:nvSpPr>
          <p:cNvPr id="4" name="Footer Placeholder 3">
            <a:extLst>
              <a:ext uri="{FF2B5EF4-FFF2-40B4-BE49-F238E27FC236}">
                <a16:creationId xmlns:a16="http://schemas.microsoft.com/office/drawing/2014/main" id="{32548A5D-BF5F-D26A-62E3-9F409AC802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A30D26-677E-4EA3-D0F1-304D90E3AB8A}"/>
              </a:ext>
            </a:extLst>
          </p:cNvPr>
          <p:cNvSpPr>
            <a:spLocks noGrp="1"/>
          </p:cNvSpPr>
          <p:nvPr>
            <p:ph type="sldNum" sz="quarter" idx="12"/>
          </p:nvPr>
        </p:nvSpPr>
        <p:spPr/>
        <p:txBody>
          <a:bodyPr/>
          <a:lstStyle/>
          <a:p>
            <a:fld id="{87A3A222-C83D-C043-B378-6A3C0077432C}" type="slidenum">
              <a:rPr lang="en-US" smtClean="0"/>
              <a:t>‹#›</a:t>
            </a:fld>
            <a:endParaRPr lang="en-US"/>
          </a:p>
        </p:txBody>
      </p:sp>
    </p:spTree>
    <p:extLst>
      <p:ext uri="{BB962C8B-B14F-4D97-AF65-F5344CB8AC3E}">
        <p14:creationId xmlns:p14="http://schemas.microsoft.com/office/powerpoint/2010/main" val="3356271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14F0D5-96FF-3E9E-B198-458284C432B6}"/>
              </a:ext>
            </a:extLst>
          </p:cNvPr>
          <p:cNvSpPr>
            <a:spLocks noGrp="1"/>
          </p:cNvSpPr>
          <p:nvPr>
            <p:ph type="dt" sz="half" idx="10"/>
          </p:nvPr>
        </p:nvSpPr>
        <p:spPr/>
        <p:txBody>
          <a:bodyPr/>
          <a:lstStyle/>
          <a:p>
            <a:fld id="{5A713022-58A8-0144-B91B-69AE20465A63}" type="datetimeFigureOut">
              <a:rPr lang="en-US" smtClean="0"/>
              <a:t>10/30/2023</a:t>
            </a:fld>
            <a:endParaRPr lang="en-US"/>
          </a:p>
        </p:txBody>
      </p:sp>
      <p:sp>
        <p:nvSpPr>
          <p:cNvPr id="3" name="Footer Placeholder 2">
            <a:extLst>
              <a:ext uri="{FF2B5EF4-FFF2-40B4-BE49-F238E27FC236}">
                <a16:creationId xmlns:a16="http://schemas.microsoft.com/office/drawing/2014/main" id="{E957D6A7-1811-1506-1EE8-3D043D9D97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89F776-6FC1-1F0B-8DE6-128EC5354813}"/>
              </a:ext>
            </a:extLst>
          </p:cNvPr>
          <p:cNvSpPr>
            <a:spLocks noGrp="1"/>
          </p:cNvSpPr>
          <p:nvPr>
            <p:ph type="sldNum" sz="quarter" idx="12"/>
          </p:nvPr>
        </p:nvSpPr>
        <p:spPr/>
        <p:txBody>
          <a:bodyPr/>
          <a:lstStyle/>
          <a:p>
            <a:fld id="{87A3A222-C83D-C043-B378-6A3C0077432C}" type="slidenum">
              <a:rPr lang="en-US" smtClean="0"/>
              <a:t>‹#›</a:t>
            </a:fld>
            <a:endParaRPr lang="en-US"/>
          </a:p>
        </p:txBody>
      </p:sp>
    </p:spTree>
    <p:extLst>
      <p:ext uri="{BB962C8B-B14F-4D97-AF65-F5344CB8AC3E}">
        <p14:creationId xmlns:p14="http://schemas.microsoft.com/office/powerpoint/2010/main" val="4067766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57AE0-A753-0743-5DE2-4A2B856DCF0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2332762-DBCC-A782-D3A8-B73868B64D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38747F6-4520-D9DA-7968-31EA5D87B2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CC514EA-52C6-F8BD-7DED-283716572299}"/>
              </a:ext>
            </a:extLst>
          </p:cNvPr>
          <p:cNvSpPr>
            <a:spLocks noGrp="1"/>
          </p:cNvSpPr>
          <p:nvPr>
            <p:ph type="dt" sz="half" idx="10"/>
          </p:nvPr>
        </p:nvSpPr>
        <p:spPr/>
        <p:txBody>
          <a:bodyPr/>
          <a:lstStyle/>
          <a:p>
            <a:fld id="{5A713022-58A8-0144-B91B-69AE20465A63}" type="datetimeFigureOut">
              <a:rPr lang="en-US" smtClean="0"/>
              <a:t>10/30/2023</a:t>
            </a:fld>
            <a:endParaRPr lang="en-US"/>
          </a:p>
        </p:txBody>
      </p:sp>
      <p:sp>
        <p:nvSpPr>
          <p:cNvPr id="6" name="Footer Placeholder 5">
            <a:extLst>
              <a:ext uri="{FF2B5EF4-FFF2-40B4-BE49-F238E27FC236}">
                <a16:creationId xmlns:a16="http://schemas.microsoft.com/office/drawing/2014/main" id="{19A95349-BAAC-02E6-4607-C852A2775A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88B004-7B0C-35E5-9F24-3B2BD5F4B36F}"/>
              </a:ext>
            </a:extLst>
          </p:cNvPr>
          <p:cNvSpPr>
            <a:spLocks noGrp="1"/>
          </p:cNvSpPr>
          <p:nvPr>
            <p:ph type="sldNum" sz="quarter" idx="12"/>
          </p:nvPr>
        </p:nvSpPr>
        <p:spPr/>
        <p:txBody>
          <a:bodyPr/>
          <a:lstStyle/>
          <a:p>
            <a:fld id="{87A3A222-C83D-C043-B378-6A3C0077432C}" type="slidenum">
              <a:rPr lang="en-US" smtClean="0"/>
              <a:t>‹#›</a:t>
            </a:fld>
            <a:endParaRPr lang="en-US"/>
          </a:p>
        </p:txBody>
      </p:sp>
    </p:spTree>
    <p:extLst>
      <p:ext uri="{BB962C8B-B14F-4D97-AF65-F5344CB8AC3E}">
        <p14:creationId xmlns:p14="http://schemas.microsoft.com/office/powerpoint/2010/main" val="1180449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24C54-BD7D-4481-B3B3-FA23973148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D426588-24AE-4FB7-AE15-9952CD08DB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FEF905-BFF5-445C-AFC9-C4A734B6017C}"/>
              </a:ext>
            </a:extLst>
          </p:cNvPr>
          <p:cNvSpPr>
            <a:spLocks noGrp="1"/>
          </p:cNvSpPr>
          <p:nvPr>
            <p:ph type="dt" sz="half" idx="10"/>
          </p:nvPr>
        </p:nvSpPr>
        <p:spPr/>
        <p:txBody>
          <a:bodyPr/>
          <a:lstStyle/>
          <a:p>
            <a:fld id="{BCFCD288-8EF7-4574-94A8-CB01465B481C}" type="datetimeFigureOut">
              <a:rPr lang="en-GB" smtClean="0"/>
              <a:t>30/10/2023</a:t>
            </a:fld>
            <a:endParaRPr lang="en-GB" dirty="0"/>
          </a:p>
        </p:txBody>
      </p:sp>
      <p:sp>
        <p:nvSpPr>
          <p:cNvPr id="5" name="Footer Placeholder 4">
            <a:extLst>
              <a:ext uri="{FF2B5EF4-FFF2-40B4-BE49-F238E27FC236}">
                <a16:creationId xmlns:a16="http://schemas.microsoft.com/office/drawing/2014/main" id="{B967070F-1B46-49AE-BA44-1D585CB1BE3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2785E3E-D745-4FDB-9D07-D6697F86439E}"/>
              </a:ext>
            </a:extLst>
          </p:cNvPr>
          <p:cNvSpPr>
            <a:spLocks noGrp="1"/>
          </p:cNvSpPr>
          <p:nvPr>
            <p:ph type="sldNum" sz="quarter" idx="12"/>
          </p:nvPr>
        </p:nvSpPr>
        <p:spPr/>
        <p:txBody>
          <a:bodyPr/>
          <a:lstStyle/>
          <a:p>
            <a:fld id="{46465C0C-7294-4989-9E5F-0070336765E7}" type="slidenum">
              <a:rPr lang="en-GB" smtClean="0"/>
              <a:t>‹#›</a:t>
            </a:fld>
            <a:endParaRPr lang="en-GB" dirty="0"/>
          </a:p>
        </p:txBody>
      </p:sp>
    </p:spTree>
    <p:extLst>
      <p:ext uri="{BB962C8B-B14F-4D97-AF65-F5344CB8AC3E}">
        <p14:creationId xmlns:p14="http://schemas.microsoft.com/office/powerpoint/2010/main" val="18581118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B54E-E9D7-C438-6921-AF925947599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6C25567-574D-25E6-51DA-FED24B1AD2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25FAF8-F0E1-9B7C-D0FA-5D1EFF90D7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404F07C-2EC6-4CB1-A592-55802F9887A2}"/>
              </a:ext>
            </a:extLst>
          </p:cNvPr>
          <p:cNvSpPr>
            <a:spLocks noGrp="1"/>
          </p:cNvSpPr>
          <p:nvPr>
            <p:ph type="dt" sz="half" idx="10"/>
          </p:nvPr>
        </p:nvSpPr>
        <p:spPr/>
        <p:txBody>
          <a:bodyPr/>
          <a:lstStyle/>
          <a:p>
            <a:fld id="{5A713022-58A8-0144-B91B-69AE20465A63}" type="datetimeFigureOut">
              <a:rPr lang="en-US" smtClean="0"/>
              <a:t>10/30/2023</a:t>
            </a:fld>
            <a:endParaRPr lang="en-US"/>
          </a:p>
        </p:txBody>
      </p:sp>
      <p:sp>
        <p:nvSpPr>
          <p:cNvPr id="6" name="Footer Placeholder 5">
            <a:extLst>
              <a:ext uri="{FF2B5EF4-FFF2-40B4-BE49-F238E27FC236}">
                <a16:creationId xmlns:a16="http://schemas.microsoft.com/office/drawing/2014/main" id="{2AF27C1F-6221-AE4B-6BB8-349A861B2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469D7B-821A-E517-A147-68C3F8A6DD44}"/>
              </a:ext>
            </a:extLst>
          </p:cNvPr>
          <p:cNvSpPr>
            <a:spLocks noGrp="1"/>
          </p:cNvSpPr>
          <p:nvPr>
            <p:ph type="sldNum" sz="quarter" idx="12"/>
          </p:nvPr>
        </p:nvSpPr>
        <p:spPr/>
        <p:txBody>
          <a:bodyPr/>
          <a:lstStyle/>
          <a:p>
            <a:fld id="{87A3A222-C83D-C043-B378-6A3C0077432C}" type="slidenum">
              <a:rPr lang="en-US" smtClean="0"/>
              <a:t>‹#›</a:t>
            </a:fld>
            <a:endParaRPr lang="en-US"/>
          </a:p>
        </p:txBody>
      </p:sp>
    </p:spTree>
    <p:extLst>
      <p:ext uri="{BB962C8B-B14F-4D97-AF65-F5344CB8AC3E}">
        <p14:creationId xmlns:p14="http://schemas.microsoft.com/office/powerpoint/2010/main" val="978703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4201C-9ADF-D969-1162-CCC1FAB991F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6C79563-E0CB-E837-CFC1-C22A8C7942D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5599A85-ADDA-33F1-E0EB-B71E7F1AA827}"/>
              </a:ext>
            </a:extLst>
          </p:cNvPr>
          <p:cNvSpPr>
            <a:spLocks noGrp="1"/>
          </p:cNvSpPr>
          <p:nvPr>
            <p:ph type="dt" sz="half" idx="10"/>
          </p:nvPr>
        </p:nvSpPr>
        <p:spPr/>
        <p:txBody>
          <a:bodyPr/>
          <a:lstStyle/>
          <a:p>
            <a:fld id="{5A713022-58A8-0144-B91B-69AE20465A63}" type="datetimeFigureOut">
              <a:rPr lang="en-US" smtClean="0"/>
              <a:t>10/30/2023</a:t>
            </a:fld>
            <a:endParaRPr lang="en-US"/>
          </a:p>
        </p:txBody>
      </p:sp>
      <p:sp>
        <p:nvSpPr>
          <p:cNvPr id="5" name="Footer Placeholder 4">
            <a:extLst>
              <a:ext uri="{FF2B5EF4-FFF2-40B4-BE49-F238E27FC236}">
                <a16:creationId xmlns:a16="http://schemas.microsoft.com/office/drawing/2014/main" id="{49EF5D4C-9AC1-F742-1702-AE8AC88368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243723-173C-0556-0D0B-58EB65B938B2}"/>
              </a:ext>
            </a:extLst>
          </p:cNvPr>
          <p:cNvSpPr>
            <a:spLocks noGrp="1"/>
          </p:cNvSpPr>
          <p:nvPr>
            <p:ph type="sldNum" sz="quarter" idx="12"/>
          </p:nvPr>
        </p:nvSpPr>
        <p:spPr/>
        <p:txBody>
          <a:bodyPr/>
          <a:lstStyle/>
          <a:p>
            <a:fld id="{87A3A222-C83D-C043-B378-6A3C0077432C}" type="slidenum">
              <a:rPr lang="en-US" smtClean="0"/>
              <a:t>‹#›</a:t>
            </a:fld>
            <a:endParaRPr lang="en-US"/>
          </a:p>
        </p:txBody>
      </p:sp>
    </p:spTree>
    <p:extLst>
      <p:ext uri="{BB962C8B-B14F-4D97-AF65-F5344CB8AC3E}">
        <p14:creationId xmlns:p14="http://schemas.microsoft.com/office/powerpoint/2010/main" val="2718105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85D608-D98B-EFB2-25D4-B39F661A8CB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19845CD-ECC7-ABD2-6CCB-B5569282980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04FF479-15C1-6F1C-7453-7464C765A639}"/>
              </a:ext>
            </a:extLst>
          </p:cNvPr>
          <p:cNvSpPr>
            <a:spLocks noGrp="1"/>
          </p:cNvSpPr>
          <p:nvPr>
            <p:ph type="dt" sz="half" idx="10"/>
          </p:nvPr>
        </p:nvSpPr>
        <p:spPr/>
        <p:txBody>
          <a:bodyPr/>
          <a:lstStyle/>
          <a:p>
            <a:fld id="{5A713022-58A8-0144-B91B-69AE20465A63}" type="datetimeFigureOut">
              <a:rPr lang="en-US" smtClean="0"/>
              <a:t>10/30/2023</a:t>
            </a:fld>
            <a:endParaRPr lang="en-US"/>
          </a:p>
        </p:txBody>
      </p:sp>
      <p:sp>
        <p:nvSpPr>
          <p:cNvPr id="5" name="Footer Placeholder 4">
            <a:extLst>
              <a:ext uri="{FF2B5EF4-FFF2-40B4-BE49-F238E27FC236}">
                <a16:creationId xmlns:a16="http://schemas.microsoft.com/office/drawing/2014/main" id="{EBFB6832-F399-6407-D372-31E1C5301D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16C4D6-8763-E8D5-6F09-69B0E8E64ECB}"/>
              </a:ext>
            </a:extLst>
          </p:cNvPr>
          <p:cNvSpPr>
            <a:spLocks noGrp="1"/>
          </p:cNvSpPr>
          <p:nvPr>
            <p:ph type="sldNum" sz="quarter" idx="12"/>
          </p:nvPr>
        </p:nvSpPr>
        <p:spPr/>
        <p:txBody>
          <a:bodyPr/>
          <a:lstStyle/>
          <a:p>
            <a:fld id="{87A3A222-C83D-C043-B378-6A3C0077432C}" type="slidenum">
              <a:rPr lang="en-US" smtClean="0"/>
              <a:t>‹#›</a:t>
            </a:fld>
            <a:endParaRPr lang="en-US"/>
          </a:p>
        </p:txBody>
      </p:sp>
    </p:spTree>
    <p:extLst>
      <p:ext uri="{BB962C8B-B14F-4D97-AF65-F5344CB8AC3E}">
        <p14:creationId xmlns:p14="http://schemas.microsoft.com/office/powerpoint/2010/main" val="253530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B3428-DCE6-433D-B2AB-BBEE56C19C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1ED2BD2-513F-4AEF-9AD1-064689DCFF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9B62EA-3348-4B7B-B1F0-1DCC627D2915}"/>
              </a:ext>
            </a:extLst>
          </p:cNvPr>
          <p:cNvSpPr>
            <a:spLocks noGrp="1"/>
          </p:cNvSpPr>
          <p:nvPr>
            <p:ph type="dt" sz="half" idx="10"/>
          </p:nvPr>
        </p:nvSpPr>
        <p:spPr/>
        <p:txBody>
          <a:bodyPr/>
          <a:lstStyle/>
          <a:p>
            <a:fld id="{BCFCD288-8EF7-4574-94A8-CB01465B481C}" type="datetimeFigureOut">
              <a:rPr lang="en-GB" smtClean="0"/>
              <a:t>30/10/2023</a:t>
            </a:fld>
            <a:endParaRPr lang="en-GB" dirty="0"/>
          </a:p>
        </p:txBody>
      </p:sp>
      <p:sp>
        <p:nvSpPr>
          <p:cNvPr id="5" name="Footer Placeholder 4">
            <a:extLst>
              <a:ext uri="{FF2B5EF4-FFF2-40B4-BE49-F238E27FC236}">
                <a16:creationId xmlns:a16="http://schemas.microsoft.com/office/drawing/2014/main" id="{FAA39B43-7CDE-45A4-BC94-257B248F527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DF7F9A9-A104-40B2-AAEE-B9157CFCAC8D}"/>
              </a:ext>
            </a:extLst>
          </p:cNvPr>
          <p:cNvSpPr>
            <a:spLocks noGrp="1"/>
          </p:cNvSpPr>
          <p:nvPr>
            <p:ph type="sldNum" sz="quarter" idx="12"/>
          </p:nvPr>
        </p:nvSpPr>
        <p:spPr/>
        <p:txBody>
          <a:bodyPr/>
          <a:lstStyle/>
          <a:p>
            <a:fld id="{46465C0C-7294-4989-9E5F-0070336765E7}" type="slidenum">
              <a:rPr lang="en-GB" smtClean="0"/>
              <a:t>‹#›</a:t>
            </a:fld>
            <a:endParaRPr lang="en-GB" dirty="0"/>
          </a:p>
        </p:txBody>
      </p:sp>
    </p:spTree>
    <p:extLst>
      <p:ext uri="{BB962C8B-B14F-4D97-AF65-F5344CB8AC3E}">
        <p14:creationId xmlns:p14="http://schemas.microsoft.com/office/powerpoint/2010/main" val="3314520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6E83-3461-42BC-AC7E-011CBB2366C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54449F5-0AC7-4A60-80EC-9FA573EEBE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2ED8D69-F953-4DCD-BC77-E2112FFA1C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4657500-B37E-4CC4-A0D0-DBC205048449}"/>
              </a:ext>
            </a:extLst>
          </p:cNvPr>
          <p:cNvSpPr>
            <a:spLocks noGrp="1"/>
          </p:cNvSpPr>
          <p:nvPr>
            <p:ph type="dt" sz="half" idx="10"/>
          </p:nvPr>
        </p:nvSpPr>
        <p:spPr/>
        <p:txBody>
          <a:bodyPr/>
          <a:lstStyle/>
          <a:p>
            <a:fld id="{BCFCD288-8EF7-4574-94A8-CB01465B481C}" type="datetimeFigureOut">
              <a:rPr lang="en-GB" smtClean="0"/>
              <a:t>30/10/2023</a:t>
            </a:fld>
            <a:endParaRPr lang="en-GB" dirty="0"/>
          </a:p>
        </p:txBody>
      </p:sp>
      <p:sp>
        <p:nvSpPr>
          <p:cNvPr id="6" name="Footer Placeholder 5">
            <a:extLst>
              <a:ext uri="{FF2B5EF4-FFF2-40B4-BE49-F238E27FC236}">
                <a16:creationId xmlns:a16="http://schemas.microsoft.com/office/drawing/2014/main" id="{CFF324A0-8496-4B13-9783-3B9D8A8752B0}"/>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8093ADC-9AB4-4E28-867F-7B9096040D64}"/>
              </a:ext>
            </a:extLst>
          </p:cNvPr>
          <p:cNvSpPr>
            <a:spLocks noGrp="1"/>
          </p:cNvSpPr>
          <p:nvPr>
            <p:ph type="sldNum" sz="quarter" idx="12"/>
          </p:nvPr>
        </p:nvSpPr>
        <p:spPr/>
        <p:txBody>
          <a:bodyPr/>
          <a:lstStyle/>
          <a:p>
            <a:fld id="{46465C0C-7294-4989-9E5F-0070336765E7}" type="slidenum">
              <a:rPr lang="en-GB" smtClean="0"/>
              <a:t>‹#›</a:t>
            </a:fld>
            <a:endParaRPr lang="en-GB" dirty="0"/>
          </a:p>
        </p:txBody>
      </p:sp>
    </p:spTree>
    <p:extLst>
      <p:ext uri="{BB962C8B-B14F-4D97-AF65-F5344CB8AC3E}">
        <p14:creationId xmlns:p14="http://schemas.microsoft.com/office/powerpoint/2010/main" val="2758998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54AE8-F764-42CE-B716-2E22BA0ED90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DBBF81A-3CC2-42FE-8C63-F140E0CFD7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92A36-F7C4-4FA7-8440-602F15B0F1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6C21E90-8EF7-4B9A-88DD-A54D545A4A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F6CB86-E89D-4941-8068-D3364C34CA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C30BCAB-D41F-4F30-BDDF-35AC944AD964}"/>
              </a:ext>
            </a:extLst>
          </p:cNvPr>
          <p:cNvSpPr>
            <a:spLocks noGrp="1"/>
          </p:cNvSpPr>
          <p:nvPr>
            <p:ph type="dt" sz="half" idx="10"/>
          </p:nvPr>
        </p:nvSpPr>
        <p:spPr/>
        <p:txBody>
          <a:bodyPr/>
          <a:lstStyle/>
          <a:p>
            <a:fld id="{BCFCD288-8EF7-4574-94A8-CB01465B481C}" type="datetimeFigureOut">
              <a:rPr lang="en-GB" smtClean="0"/>
              <a:t>30/10/2023</a:t>
            </a:fld>
            <a:endParaRPr lang="en-GB" dirty="0"/>
          </a:p>
        </p:txBody>
      </p:sp>
      <p:sp>
        <p:nvSpPr>
          <p:cNvPr id="8" name="Footer Placeholder 7">
            <a:extLst>
              <a:ext uri="{FF2B5EF4-FFF2-40B4-BE49-F238E27FC236}">
                <a16:creationId xmlns:a16="http://schemas.microsoft.com/office/drawing/2014/main" id="{08A43D3A-229C-49BE-B318-6C6ABACD9D68}"/>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BA1369C9-1DC4-4336-AF66-6CE1A9170BBB}"/>
              </a:ext>
            </a:extLst>
          </p:cNvPr>
          <p:cNvSpPr>
            <a:spLocks noGrp="1"/>
          </p:cNvSpPr>
          <p:nvPr>
            <p:ph type="sldNum" sz="quarter" idx="12"/>
          </p:nvPr>
        </p:nvSpPr>
        <p:spPr/>
        <p:txBody>
          <a:bodyPr/>
          <a:lstStyle/>
          <a:p>
            <a:fld id="{46465C0C-7294-4989-9E5F-0070336765E7}" type="slidenum">
              <a:rPr lang="en-GB" smtClean="0"/>
              <a:t>‹#›</a:t>
            </a:fld>
            <a:endParaRPr lang="en-GB" dirty="0"/>
          </a:p>
        </p:txBody>
      </p:sp>
    </p:spTree>
    <p:extLst>
      <p:ext uri="{BB962C8B-B14F-4D97-AF65-F5344CB8AC3E}">
        <p14:creationId xmlns:p14="http://schemas.microsoft.com/office/powerpoint/2010/main" val="1963081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F0349-72E4-4D17-8B0A-EF620C95FEE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16D0211-D169-44EB-A211-EB52BA142FBD}"/>
              </a:ext>
            </a:extLst>
          </p:cNvPr>
          <p:cNvSpPr>
            <a:spLocks noGrp="1"/>
          </p:cNvSpPr>
          <p:nvPr>
            <p:ph type="dt" sz="half" idx="10"/>
          </p:nvPr>
        </p:nvSpPr>
        <p:spPr/>
        <p:txBody>
          <a:bodyPr/>
          <a:lstStyle/>
          <a:p>
            <a:fld id="{BCFCD288-8EF7-4574-94A8-CB01465B481C}" type="datetimeFigureOut">
              <a:rPr lang="en-GB" smtClean="0"/>
              <a:t>30/10/2023</a:t>
            </a:fld>
            <a:endParaRPr lang="en-GB" dirty="0"/>
          </a:p>
        </p:txBody>
      </p:sp>
      <p:sp>
        <p:nvSpPr>
          <p:cNvPr id="4" name="Footer Placeholder 3">
            <a:extLst>
              <a:ext uri="{FF2B5EF4-FFF2-40B4-BE49-F238E27FC236}">
                <a16:creationId xmlns:a16="http://schemas.microsoft.com/office/drawing/2014/main" id="{29009ED3-479E-4286-93CD-4F6C8831C00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5677A5C5-00C1-4973-BF55-801C77F03493}"/>
              </a:ext>
            </a:extLst>
          </p:cNvPr>
          <p:cNvSpPr>
            <a:spLocks noGrp="1"/>
          </p:cNvSpPr>
          <p:nvPr>
            <p:ph type="sldNum" sz="quarter" idx="12"/>
          </p:nvPr>
        </p:nvSpPr>
        <p:spPr/>
        <p:txBody>
          <a:bodyPr/>
          <a:lstStyle/>
          <a:p>
            <a:fld id="{46465C0C-7294-4989-9E5F-0070336765E7}" type="slidenum">
              <a:rPr lang="en-GB" smtClean="0"/>
              <a:t>‹#›</a:t>
            </a:fld>
            <a:endParaRPr lang="en-GB" dirty="0"/>
          </a:p>
        </p:txBody>
      </p:sp>
    </p:spTree>
    <p:extLst>
      <p:ext uri="{BB962C8B-B14F-4D97-AF65-F5344CB8AC3E}">
        <p14:creationId xmlns:p14="http://schemas.microsoft.com/office/powerpoint/2010/main" val="1236056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BE339B-D27B-4441-8C60-4A340B65C6C8}"/>
              </a:ext>
            </a:extLst>
          </p:cNvPr>
          <p:cNvSpPr>
            <a:spLocks noGrp="1"/>
          </p:cNvSpPr>
          <p:nvPr>
            <p:ph type="dt" sz="half" idx="10"/>
          </p:nvPr>
        </p:nvSpPr>
        <p:spPr/>
        <p:txBody>
          <a:bodyPr/>
          <a:lstStyle/>
          <a:p>
            <a:fld id="{BCFCD288-8EF7-4574-94A8-CB01465B481C}" type="datetimeFigureOut">
              <a:rPr lang="en-GB" smtClean="0"/>
              <a:t>30/10/2023</a:t>
            </a:fld>
            <a:endParaRPr lang="en-GB" dirty="0"/>
          </a:p>
        </p:txBody>
      </p:sp>
      <p:sp>
        <p:nvSpPr>
          <p:cNvPr id="3" name="Footer Placeholder 2">
            <a:extLst>
              <a:ext uri="{FF2B5EF4-FFF2-40B4-BE49-F238E27FC236}">
                <a16:creationId xmlns:a16="http://schemas.microsoft.com/office/drawing/2014/main" id="{F691BB24-30B1-4FB0-BC1B-D94DBF54090E}"/>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4628C671-6B0C-4D3F-AEB9-175700C832D3}"/>
              </a:ext>
            </a:extLst>
          </p:cNvPr>
          <p:cNvSpPr>
            <a:spLocks noGrp="1"/>
          </p:cNvSpPr>
          <p:nvPr>
            <p:ph type="sldNum" sz="quarter" idx="12"/>
          </p:nvPr>
        </p:nvSpPr>
        <p:spPr/>
        <p:txBody>
          <a:bodyPr/>
          <a:lstStyle/>
          <a:p>
            <a:fld id="{46465C0C-7294-4989-9E5F-0070336765E7}" type="slidenum">
              <a:rPr lang="en-GB" smtClean="0"/>
              <a:t>‹#›</a:t>
            </a:fld>
            <a:endParaRPr lang="en-GB" dirty="0"/>
          </a:p>
        </p:txBody>
      </p:sp>
    </p:spTree>
    <p:extLst>
      <p:ext uri="{BB962C8B-B14F-4D97-AF65-F5344CB8AC3E}">
        <p14:creationId xmlns:p14="http://schemas.microsoft.com/office/powerpoint/2010/main" val="3808104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A4B92-35B4-4BFF-9C77-8DA815AB39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D729EF6-AE26-45CB-B265-DB3DCE2DEF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511C5A-DB43-4A88-BB5F-D9444C4FBB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02C50A-D981-4448-89B8-7442884E02CD}"/>
              </a:ext>
            </a:extLst>
          </p:cNvPr>
          <p:cNvSpPr>
            <a:spLocks noGrp="1"/>
          </p:cNvSpPr>
          <p:nvPr>
            <p:ph type="dt" sz="half" idx="10"/>
          </p:nvPr>
        </p:nvSpPr>
        <p:spPr/>
        <p:txBody>
          <a:bodyPr/>
          <a:lstStyle/>
          <a:p>
            <a:fld id="{BCFCD288-8EF7-4574-94A8-CB01465B481C}" type="datetimeFigureOut">
              <a:rPr lang="en-GB" smtClean="0"/>
              <a:t>30/10/2023</a:t>
            </a:fld>
            <a:endParaRPr lang="en-GB" dirty="0"/>
          </a:p>
        </p:txBody>
      </p:sp>
      <p:sp>
        <p:nvSpPr>
          <p:cNvPr id="6" name="Footer Placeholder 5">
            <a:extLst>
              <a:ext uri="{FF2B5EF4-FFF2-40B4-BE49-F238E27FC236}">
                <a16:creationId xmlns:a16="http://schemas.microsoft.com/office/drawing/2014/main" id="{A9E4E391-12E7-4070-888F-4F097060134D}"/>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C5DB498-E59E-4835-B48B-7AB96ABCC969}"/>
              </a:ext>
            </a:extLst>
          </p:cNvPr>
          <p:cNvSpPr>
            <a:spLocks noGrp="1"/>
          </p:cNvSpPr>
          <p:nvPr>
            <p:ph type="sldNum" sz="quarter" idx="12"/>
          </p:nvPr>
        </p:nvSpPr>
        <p:spPr/>
        <p:txBody>
          <a:bodyPr/>
          <a:lstStyle/>
          <a:p>
            <a:fld id="{46465C0C-7294-4989-9E5F-0070336765E7}" type="slidenum">
              <a:rPr lang="en-GB" smtClean="0"/>
              <a:t>‹#›</a:t>
            </a:fld>
            <a:endParaRPr lang="en-GB" dirty="0"/>
          </a:p>
        </p:txBody>
      </p:sp>
    </p:spTree>
    <p:extLst>
      <p:ext uri="{BB962C8B-B14F-4D97-AF65-F5344CB8AC3E}">
        <p14:creationId xmlns:p14="http://schemas.microsoft.com/office/powerpoint/2010/main" val="821961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76E3D-C273-4262-98A1-FA57B7FC0A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74A376D-71FA-485D-8E82-163D6B361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BD1DAFE5-0807-49B1-9E33-A78CC6EA13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6ED04A-96A3-4595-8492-046BCE75B03A}"/>
              </a:ext>
            </a:extLst>
          </p:cNvPr>
          <p:cNvSpPr>
            <a:spLocks noGrp="1"/>
          </p:cNvSpPr>
          <p:nvPr>
            <p:ph type="dt" sz="half" idx="10"/>
          </p:nvPr>
        </p:nvSpPr>
        <p:spPr/>
        <p:txBody>
          <a:bodyPr/>
          <a:lstStyle/>
          <a:p>
            <a:fld id="{BCFCD288-8EF7-4574-94A8-CB01465B481C}" type="datetimeFigureOut">
              <a:rPr lang="en-GB" smtClean="0"/>
              <a:t>30/10/2023</a:t>
            </a:fld>
            <a:endParaRPr lang="en-GB" dirty="0"/>
          </a:p>
        </p:txBody>
      </p:sp>
      <p:sp>
        <p:nvSpPr>
          <p:cNvPr id="6" name="Footer Placeholder 5">
            <a:extLst>
              <a:ext uri="{FF2B5EF4-FFF2-40B4-BE49-F238E27FC236}">
                <a16:creationId xmlns:a16="http://schemas.microsoft.com/office/drawing/2014/main" id="{18B811B5-AC75-41C9-BFC4-270AC6BEE1F1}"/>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8A4DDC6E-4D31-482A-8E8F-1D38A00F16E5}"/>
              </a:ext>
            </a:extLst>
          </p:cNvPr>
          <p:cNvSpPr>
            <a:spLocks noGrp="1"/>
          </p:cNvSpPr>
          <p:nvPr>
            <p:ph type="sldNum" sz="quarter" idx="12"/>
          </p:nvPr>
        </p:nvSpPr>
        <p:spPr/>
        <p:txBody>
          <a:bodyPr/>
          <a:lstStyle/>
          <a:p>
            <a:fld id="{46465C0C-7294-4989-9E5F-0070336765E7}" type="slidenum">
              <a:rPr lang="en-GB" smtClean="0"/>
              <a:t>‹#›</a:t>
            </a:fld>
            <a:endParaRPr lang="en-GB" dirty="0"/>
          </a:p>
        </p:txBody>
      </p:sp>
    </p:spTree>
    <p:extLst>
      <p:ext uri="{BB962C8B-B14F-4D97-AF65-F5344CB8AC3E}">
        <p14:creationId xmlns:p14="http://schemas.microsoft.com/office/powerpoint/2010/main" val="465565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4C87E3-780E-4A8F-8B70-A84ED77DD7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749AE7E-E3FA-44F5-9964-ADC87DD324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CD8E9B-0FCE-418E-A839-DAAAD06F87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FCD288-8EF7-4574-94A8-CB01465B481C}" type="datetimeFigureOut">
              <a:rPr lang="en-GB" smtClean="0"/>
              <a:t>30/10/2023</a:t>
            </a:fld>
            <a:endParaRPr lang="en-GB" dirty="0"/>
          </a:p>
        </p:txBody>
      </p:sp>
      <p:sp>
        <p:nvSpPr>
          <p:cNvPr id="5" name="Footer Placeholder 4">
            <a:extLst>
              <a:ext uri="{FF2B5EF4-FFF2-40B4-BE49-F238E27FC236}">
                <a16:creationId xmlns:a16="http://schemas.microsoft.com/office/drawing/2014/main" id="{6ADC2F9F-B3A4-41FE-98A9-6B2760261C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512CF64C-C185-4DF5-888D-EC87587963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465C0C-7294-4989-9E5F-0070336765E7}" type="slidenum">
              <a:rPr lang="en-GB" smtClean="0"/>
              <a:t>‹#›</a:t>
            </a:fld>
            <a:endParaRPr lang="en-GB" dirty="0"/>
          </a:p>
        </p:txBody>
      </p:sp>
    </p:spTree>
    <p:extLst>
      <p:ext uri="{BB962C8B-B14F-4D97-AF65-F5344CB8AC3E}">
        <p14:creationId xmlns:p14="http://schemas.microsoft.com/office/powerpoint/2010/main" val="34506197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C9C84C-8420-0956-6AEE-0BAAEBC45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23A42CF-AAA6-F95E-B546-90FCD90DA0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C58B1BB-1948-5613-364B-10F557D718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713022-58A8-0144-B91B-69AE20465A63}" type="datetimeFigureOut">
              <a:rPr lang="en-US" smtClean="0"/>
              <a:t>10/30/2023</a:t>
            </a:fld>
            <a:endParaRPr lang="en-US"/>
          </a:p>
        </p:txBody>
      </p:sp>
      <p:sp>
        <p:nvSpPr>
          <p:cNvPr id="5" name="Footer Placeholder 4">
            <a:extLst>
              <a:ext uri="{FF2B5EF4-FFF2-40B4-BE49-F238E27FC236}">
                <a16:creationId xmlns:a16="http://schemas.microsoft.com/office/drawing/2014/main" id="{F98A7E96-B204-361A-578B-8790348C0A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000469-F9EC-783C-FCD8-B04B9F63C7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A3A222-C83D-C043-B378-6A3C0077432C}" type="slidenum">
              <a:rPr lang="en-US" smtClean="0"/>
              <a:t>‹#›</a:t>
            </a:fld>
            <a:endParaRPr lang="en-US"/>
          </a:p>
        </p:txBody>
      </p:sp>
      <p:pic>
        <p:nvPicPr>
          <p:cNvPr id="9" name="Picture 8" descr="A black background with a black square&#10;&#10;Description automatically generated with medium confidence">
            <a:extLst>
              <a:ext uri="{FF2B5EF4-FFF2-40B4-BE49-F238E27FC236}">
                <a16:creationId xmlns:a16="http://schemas.microsoft.com/office/drawing/2014/main" id="{76F0BC38-DA4C-58FC-AC8A-F39AACE0B10E}"/>
              </a:ext>
            </a:extLst>
          </p:cNvPr>
          <p:cNvPicPr>
            <a:picLocks noChangeAspect="1"/>
          </p:cNvPicPr>
          <p:nvPr userDrawn="1"/>
        </p:nvPicPr>
        <p:blipFill>
          <a:blip r:embed="rId13"/>
          <a:stretch>
            <a:fillRect/>
          </a:stretch>
        </p:blipFill>
        <p:spPr>
          <a:xfrm>
            <a:off x="9077739" y="365125"/>
            <a:ext cx="2743200" cy="730155"/>
          </a:xfrm>
          <a:prstGeom prst="rect">
            <a:avLst/>
          </a:prstGeom>
        </p:spPr>
      </p:pic>
    </p:spTree>
    <p:extLst>
      <p:ext uri="{BB962C8B-B14F-4D97-AF65-F5344CB8AC3E}">
        <p14:creationId xmlns:p14="http://schemas.microsoft.com/office/powerpoint/2010/main" val="4913423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www.cheshireandmerseyside.nhs.uk/latest/reports/annual-report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cheshireandmerseyside.nhs.uk/"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hyperlink" Target="mailto:citizenspanel@cheshireandmerseyside.nhs.uk" TargetMode="External"/><Relationship Id="rId4" Type="http://schemas.openxmlformats.org/officeDocument/2006/relationships/hyperlink" Target="mailto:enquiries@cheshireandmerseyside.nhs.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video" Target="https://www.youtube.com/embed/Tv5XnNk7YOk?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B8B1C05F-FC66-45A9-9A09-13F968BCC11C}"/>
              </a:ext>
            </a:extLst>
          </p:cNvPr>
          <p:cNvPicPr>
            <a:picLocks noChangeAspect="1"/>
          </p:cNvPicPr>
          <p:nvPr/>
        </p:nvPicPr>
        <p:blipFill>
          <a:blip r:embed="rId3"/>
          <a:stretch>
            <a:fillRect/>
          </a:stretch>
        </p:blipFill>
        <p:spPr>
          <a:xfrm>
            <a:off x="8180613" y="-5978"/>
            <a:ext cx="4011081" cy="2025596"/>
          </a:xfrm>
          <a:custGeom>
            <a:avLst/>
            <a:gdLst/>
            <a:ahLst/>
            <a:cxnLst/>
            <a:rect l="l" t="t" r="r" b="b"/>
            <a:pathLst>
              <a:path w="4141760" h="4377846">
                <a:moveTo>
                  <a:pt x="0" y="0"/>
                </a:moveTo>
                <a:lnTo>
                  <a:pt x="4141760" y="0"/>
                </a:lnTo>
                <a:lnTo>
                  <a:pt x="4141760" y="4377846"/>
                </a:lnTo>
                <a:lnTo>
                  <a:pt x="0" y="4377846"/>
                </a:lnTo>
                <a:close/>
              </a:path>
            </a:pathLst>
          </a:custGeom>
        </p:spPr>
      </p:pic>
      <p:pic>
        <p:nvPicPr>
          <p:cNvPr id="3" name="Picture 2" descr="Shape, arrow&#10;&#10;Description automatically generated">
            <a:extLst>
              <a:ext uri="{FF2B5EF4-FFF2-40B4-BE49-F238E27FC236}">
                <a16:creationId xmlns:a16="http://schemas.microsoft.com/office/drawing/2014/main" id="{CD4F1FE4-89D2-4C88-B9FC-B41C42F036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0025809" y="2361537"/>
            <a:ext cx="2165885" cy="4226118"/>
          </a:xfrm>
          <a:prstGeom prst="rect">
            <a:avLst/>
          </a:prstGeom>
        </p:spPr>
      </p:pic>
      <p:sp>
        <p:nvSpPr>
          <p:cNvPr id="7" name="Title 1">
            <a:extLst>
              <a:ext uri="{FF2B5EF4-FFF2-40B4-BE49-F238E27FC236}">
                <a16:creationId xmlns:a16="http://schemas.microsoft.com/office/drawing/2014/main" id="{9F2F6E4C-666F-4414-8E97-C5495C46064B}"/>
              </a:ext>
            </a:extLst>
          </p:cNvPr>
          <p:cNvSpPr>
            <a:spLocks noGrp="1"/>
          </p:cNvSpPr>
          <p:nvPr>
            <p:ph type="title"/>
          </p:nvPr>
        </p:nvSpPr>
        <p:spPr>
          <a:xfrm>
            <a:off x="1140431" y="2766218"/>
            <a:ext cx="11128510" cy="1325563"/>
          </a:xfrm>
        </p:spPr>
        <p:txBody>
          <a:bodyPr>
            <a:normAutofit fontScale="90000"/>
          </a:bodyPr>
          <a:lstStyle/>
          <a:p>
            <a:r>
              <a:rPr lang="en-GB" sz="6700" b="1" dirty="0">
                <a:solidFill>
                  <a:srgbClr val="0070C0"/>
                </a:solidFill>
                <a:latin typeface="Arial" panose="020B0604020202020204" pitchFamily="34" charset="0"/>
                <a:cs typeface="Arial" panose="020B0604020202020204" pitchFamily="34" charset="0"/>
              </a:rPr>
              <a:t>Annual General Meeting</a:t>
            </a:r>
            <a:br>
              <a:rPr lang="en-GB" b="1" dirty="0">
                <a:latin typeface="Arial" panose="020B0604020202020204" pitchFamily="34" charset="0"/>
                <a:cs typeface="Arial" panose="020B0604020202020204" pitchFamily="34" charset="0"/>
              </a:rPr>
            </a:b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September 28</a:t>
            </a:r>
            <a:r>
              <a:rPr lang="en-GB" b="1" baseline="30000" dirty="0">
                <a:latin typeface="Arial" panose="020B0604020202020204" pitchFamily="34" charset="0"/>
                <a:cs typeface="Arial" panose="020B0604020202020204" pitchFamily="34" charset="0"/>
              </a:rPr>
              <a:t>th</a:t>
            </a:r>
            <a:r>
              <a:rPr lang="en-GB" b="1" dirty="0">
                <a:latin typeface="Arial" panose="020B0604020202020204" pitchFamily="34" charset="0"/>
                <a:cs typeface="Arial" panose="020B0604020202020204" pitchFamily="34" charset="0"/>
              </a:rPr>
              <a:t> 2023</a:t>
            </a:r>
            <a:endParaRPr lang="en-GB" sz="3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8027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E9E76-3688-41CD-9FEC-542A4EFD1670}"/>
              </a:ext>
            </a:extLst>
          </p:cNvPr>
          <p:cNvSpPr>
            <a:spLocks noGrp="1"/>
          </p:cNvSpPr>
          <p:nvPr>
            <p:ph type="title"/>
          </p:nvPr>
        </p:nvSpPr>
        <p:spPr>
          <a:xfrm>
            <a:off x="598767" y="725152"/>
            <a:ext cx="10515600" cy="421798"/>
          </a:xfrm>
        </p:spPr>
        <p:txBody>
          <a:bodyPr>
            <a:normAutofit fontScale="90000"/>
          </a:bodyPr>
          <a:lstStyle/>
          <a:p>
            <a:r>
              <a:rPr lang="en-GB" sz="3600" b="1" dirty="0">
                <a:solidFill>
                  <a:srgbClr val="0070C0"/>
                </a:solidFill>
                <a:latin typeface="Arial" panose="020B0604020202020204" pitchFamily="34" charset="0"/>
                <a:cs typeface="Arial" panose="020B0604020202020204" pitchFamily="34" charset="0"/>
              </a:rPr>
              <a:t>Elective recovery</a:t>
            </a: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1515EFED-A79A-45DA-97FE-5AB80F10CA7A}"/>
              </a:ext>
            </a:extLst>
          </p:cNvPr>
          <p:cNvPicPr>
            <a:picLocks noChangeAspect="1"/>
          </p:cNvPicPr>
          <p:nvPr/>
        </p:nvPicPr>
        <p:blipFill>
          <a:blip r:embed="rId3"/>
          <a:stretch>
            <a:fillRect/>
          </a:stretch>
        </p:blipFill>
        <p:spPr>
          <a:xfrm>
            <a:off x="9567122" y="0"/>
            <a:ext cx="2624877" cy="1325563"/>
          </a:xfrm>
          <a:custGeom>
            <a:avLst/>
            <a:gdLst/>
            <a:ahLst/>
            <a:cxnLst/>
            <a:rect l="l" t="t" r="r" b="b"/>
            <a:pathLst>
              <a:path w="4141760" h="4377846">
                <a:moveTo>
                  <a:pt x="0" y="0"/>
                </a:moveTo>
                <a:lnTo>
                  <a:pt x="4141760" y="0"/>
                </a:lnTo>
                <a:lnTo>
                  <a:pt x="4141760" y="4377846"/>
                </a:lnTo>
                <a:lnTo>
                  <a:pt x="0" y="4377846"/>
                </a:lnTo>
                <a:close/>
              </a:path>
            </a:pathLst>
          </a:custGeom>
        </p:spPr>
      </p:pic>
      <p:sp>
        <p:nvSpPr>
          <p:cNvPr id="3" name="TextBox 2">
            <a:extLst>
              <a:ext uri="{FF2B5EF4-FFF2-40B4-BE49-F238E27FC236}">
                <a16:creationId xmlns:a16="http://schemas.microsoft.com/office/drawing/2014/main" id="{A587382F-3383-85FC-30B3-64B0440A6A62}"/>
              </a:ext>
            </a:extLst>
          </p:cNvPr>
          <p:cNvSpPr txBox="1"/>
          <p:nvPr/>
        </p:nvSpPr>
        <p:spPr>
          <a:xfrm>
            <a:off x="598766" y="1044208"/>
            <a:ext cx="7620560" cy="5693866"/>
          </a:xfrm>
          <a:prstGeom prst="rect">
            <a:avLst/>
          </a:prstGeom>
          <a:noFill/>
        </p:spPr>
        <p:txBody>
          <a:bodyPr wrap="square" rtlCol="0">
            <a:spAutoFit/>
          </a:bodyPr>
          <a:lstStyle/>
          <a:p>
            <a:pPr marL="285750" indent="-285750">
              <a:buFont typeface="Arial" panose="020B0604020202020204" pitchFamily="34" charset="0"/>
              <a:buChar char="•"/>
            </a:pPr>
            <a:r>
              <a:rPr lang="en-GB" sz="2600" dirty="0">
                <a:solidFill>
                  <a:srgbClr val="000000"/>
                </a:solidFill>
                <a:effectLst/>
                <a:latin typeface="Arial" panose="020B0604020202020204" pitchFamily="34" charset="0"/>
                <a:ea typeface="+mn-ea"/>
                <a:cs typeface="Arial" panose="020B0604020202020204" pitchFamily="34" charset="0"/>
              </a:rPr>
              <a:t>First ICB in the North West to eliminate </a:t>
            </a:r>
            <a:r>
              <a:rPr lang="en-GB" sz="2600" dirty="0">
                <a:solidFill>
                  <a:srgbClr val="000000"/>
                </a:solidFill>
                <a:latin typeface="Arial" panose="020B0604020202020204" pitchFamily="34" charset="0"/>
                <a:cs typeface="Arial" panose="020B0604020202020204" pitchFamily="34" charset="0"/>
              </a:rPr>
              <a:t>two-year</a:t>
            </a:r>
            <a:r>
              <a:rPr lang="en-GB" sz="2600" dirty="0">
                <a:solidFill>
                  <a:srgbClr val="000000"/>
                </a:solidFill>
                <a:effectLst/>
                <a:latin typeface="Arial" panose="020B0604020202020204" pitchFamily="34" charset="0"/>
                <a:ea typeface="+mn-ea"/>
                <a:cs typeface="Arial" panose="020B0604020202020204" pitchFamily="34" charset="0"/>
              </a:rPr>
              <a:t> waits and then 18-month waits following pandemic</a:t>
            </a:r>
            <a:endParaRPr lang="en-GB" sz="260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260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600" dirty="0">
                <a:solidFill>
                  <a:srgbClr val="000000"/>
                </a:solidFill>
                <a:latin typeface="Arial" panose="020B0604020202020204" pitchFamily="34" charset="0"/>
                <a:cs typeface="Arial" panose="020B0604020202020204" pitchFamily="34" charset="0"/>
              </a:rPr>
              <a:t>Treated more than 100,000 patients from 65-week wait cohort since April 2023</a:t>
            </a:r>
          </a:p>
          <a:p>
            <a:pPr marL="285750" indent="-285750">
              <a:buFont typeface="Arial" panose="020B0604020202020204" pitchFamily="34" charset="0"/>
              <a:buChar char="•"/>
            </a:pPr>
            <a:endParaRPr lang="en-GB" sz="260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600" dirty="0">
                <a:solidFill>
                  <a:srgbClr val="000000"/>
                </a:solidFill>
                <a:latin typeface="Arial" panose="020B0604020202020204" pitchFamily="34" charset="0"/>
                <a:cs typeface="Arial" panose="020B0604020202020204" pitchFamily="34" charset="0"/>
              </a:rPr>
              <a:t>More than 4,000 patients </a:t>
            </a:r>
            <a:r>
              <a:rPr lang="en-GB" sz="2600" b="1" dirty="0">
                <a:solidFill>
                  <a:srgbClr val="000000"/>
                </a:solidFill>
                <a:latin typeface="Arial" panose="020B0604020202020204" pitchFamily="34" charset="0"/>
                <a:cs typeface="Arial" panose="020B0604020202020204" pitchFamily="34" charset="0"/>
              </a:rPr>
              <a:t>per week</a:t>
            </a:r>
            <a:r>
              <a:rPr lang="en-GB" sz="2600" dirty="0">
                <a:solidFill>
                  <a:srgbClr val="000000"/>
                </a:solidFill>
                <a:latin typeface="Arial" panose="020B0604020202020204" pitchFamily="34" charset="0"/>
                <a:cs typeface="Arial" panose="020B0604020202020204" pitchFamily="34" charset="0"/>
              </a:rPr>
              <a:t> who would otherwise have waited 65 weeks will be seen by the end of March 2024</a:t>
            </a:r>
          </a:p>
          <a:p>
            <a:pPr marL="285750" indent="-285750">
              <a:buFont typeface="Arial" panose="020B0604020202020204" pitchFamily="34" charset="0"/>
              <a:buChar char="•"/>
            </a:pPr>
            <a:endParaRPr lang="en-GB" sz="260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600" dirty="0">
                <a:solidFill>
                  <a:srgbClr val="000000"/>
                </a:solidFill>
                <a:latin typeface="Arial" panose="020B0604020202020204" pitchFamily="34" charset="0"/>
                <a:cs typeface="Arial" panose="020B0604020202020204" pitchFamily="34" charset="0"/>
              </a:rPr>
              <a:t>Facilitated mutual aid for more than 6,500 patients from eight different trusts to support the “levelling out” of waiting lists</a:t>
            </a:r>
          </a:p>
        </p:txBody>
      </p:sp>
      <p:pic>
        <p:nvPicPr>
          <p:cNvPr id="5" name="Picture 4">
            <a:extLst>
              <a:ext uri="{FF2B5EF4-FFF2-40B4-BE49-F238E27FC236}">
                <a16:creationId xmlns:a16="http://schemas.microsoft.com/office/drawing/2014/main" id="{CC9B170B-3576-3357-7CA0-AF6E48007920}"/>
              </a:ext>
            </a:extLst>
          </p:cNvPr>
          <p:cNvPicPr>
            <a:picLocks noChangeAspect="1"/>
          </p:cNvPicPr>
          <p:nvPr/>
        </p:nvPicPr>
        <p:blipFill>
          <a:blip r:embed="rId4"/>
          <a:stretch>
            <a:fillRect/>
          </a:stretch>
        </p:blipFill>
        <p:spPr>
          <a:xfrm>
            <a:off x="8215900" y="2339520"/>
            <a:ext cx="3634188" cy="2725640"/>
          </a:xfrm>
          <a:prstGeom prst="rect">
            <a:avLst/>
          </a:prstGeom>
        </p:spPr>
      </p:pic>
    </p:spTree>
    <p:extLst>
      <p:ext uri="{BB962C8B-B14F-4D97-AF65-F5344CB8AC3E}">
        <p14:creationId xmlns:p14="http://schemas.microsoft.com/office/powerpoint/2010/main" val="2501652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E9E76-3688-41CD-9FEC-542A4EFD1670}"/>
              </a:ext>
            </a:extLst>
          </p:cNvPr>
          <p:cNvSpPr>
            <a:spLocks noGrp="1"/>
          </p:cNvSpPr>
          <p:nvPr>
            <p:ph type="title"/>
          </p:nvPr>
        </p:nvSpPr>
        <p:spPr>
          <a:xfrm>
            <a:off x="598767" y="725152"/>
            <a:ext cx="10515600" cy="421798"/>
          </a:xfrm>
        </p:spPr>
        <p:txBody>
          <a:bodyPr>
            <a:normAutofit fontScale="90000"/>
          </a:bodyPr>
          <a:lstStyle/>
          <a:p>
            <a:r>
              <a:rPr lang="en-GB" sz="3600" b="1" dirty="0">
                <a:solidFill>
                  <a:srgbClr val="0070C0"/>
                </a:solidFill>
                <a:latin typeface="Arial" panose="020B0604020202020204" pitchFamily="34" charset="0"/>
                <a:cs typeface="Arial" panose="020B0604020202020204" pitchFamily="34" charset="0"/>
              </a:rPr>
              <a:t>Diagnostics</a:t>
            </a: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1515EFED-A79A-45DA-97FE-5AB80F10CA7A}"/>
              </a:ext>
            </a:extLst>
          </p:cNvPr>
          <p:cNvPicPr>
            <a:picLocks noChangeAspect="1"/>
          </p:cNvPicPr>
          <p:nvPr/>
        </p:nvPicPr>
        <p:blipFill>
          <a:blip r:embed="rId3"/>
          <a:stretch>
            <a:fillRect/>
          </a:stretch>
        </p:blipFill>
        <p:spPr>
          <a:xfrm>
            <a:off x="9567122" y="0"/>
            <a:ext cx="2624877" cy="1325563"/>
          </a:xfrm>
          <a:custGeom>
            <a:avLst/>
            <a:gdLst/>
            <a:ahLst/>
            <a:cxnLst/>
            <a:rect l="l" t="t" r="r" b="b"/>
            <a:pathLst>
              <a:path w="4141760" h="4377846">
                <a:moveTo>
                  <a:pt x="0" y="0"/>
                </a:moveTo>
                <a:lnTo>
                  <a:pt x="4141760" y="0"/>
                </a:lnTo>
                <a:lnTo>
                  <a:pt x="4141760" y="4377846"/>
                </a:lnTo>
                <a:lnTo>
                  <a:pt x="0" y="4377846"/>
                </a:lnTo>
                <a:close/>
              </a:path>
            </a:pathLst>
          </a:custGeom>
        </p:spPr>
      </p:pic>
      <p:sp>
        <p:nvSpPr>
          <p:cNvPr id="3" name="TextBox 2">
            <a:extLst>
              <a:ext uri="{FF2B5EF4-FFF2-40B4-BE49-F238E27FC236}">
                <a16:creationId xmlns:a16="http://schemas.microsoft.com/office/drawing/2014/main" id="{A587382F-3383-85FC-30B3-64B0440A6A62}"/>
              </a:ext>
            </a:extLst>
          </p:cNvPr>
          <p:cNvSpPr txBox="1"/>
          <p:nvPr/>
        </p:nvSpPr>
        <p:spPr>
          <a:xfrm>
            <a:off x="598769" y="1146950"/>
            <a:ext cx="7548638" cy="5293757"/>
          </a:xfrm>
          <a:prstGeom prst="rect">
            <a:avLst/>
          </a:prstGeom>
          <a:noFill/>
        </p:spPr>
        <p:txBody>
          <a:bodyPr wrap="square" rtlCol="0">
            <a:spAutoFit/>
          </a:bodyPr>
          <a:lstStyle/>
          <a:p>
            <a:pPr marL="342900" indent="-342900">
              <a:buFont typeface="Arial" panose="020B0604020202020204" pitchFamily="34" charset="0"/>
              <a:buChar char="•"/>
            </a:pPr>
            <a:r>
              <a:rPr lang="en-GB" sz="2600" dirty="0">
                <a:solidFill>
                  <a:srgbClr val="000000"/>
                </a:solidFill>
                <a:latin typeface="Arial" panose="020B0604020202020204" pitchFamily="34" charset="0"/>
                <a:cs typeface="Arial" panose="020B0604020202020204" pitchFamily="34" charset="0"/>
              </a:rPr>
              <a:t>Delivered 34,000 more diagnostic tests in 2022-23 than in 2018-19</a:t>
            </a:r>
          </a:p>
          <a:p>
            <a:pPr marL="342900" indent="-342900">
              <a:buFont typeface="Arial" panose="020B0604020202020204" pitchFamily="34" charset="0"/>
              <a:buChar char="•"/>
            </a:pPr>
            <a:endParaRPr lang="en-GB" sz="2600" dirty="0">
              <a:solidFill>
                <a:srgbClr val="00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600" dirty="0">
                <a:solidFill>
                  <a:srgbClr val="000000"/>
                </a:solidFill>
                <a:latin typeface="Arial" panose="020B0604020202020204" pitchFamily="34" charset="0"/>
                <a:cs typeface="Arial" panose="020B0604020202020204" pitchFamily="34" charset="0"/>
              </a:rPr>
              <a:t>Cheshire and Merseyside now delivers the third highest diagnostic activity of all 42 ICSs – doubling the number of CT scans, gastroscopies and audiology assessments in the last five years</a:t>
            </a:r>
          </a:p>
          <a:p>
            <a:pPr marL="342900" indent="-342900">
              <a:buFont typeface="Arial" panose="020B0604020202020204" pitchFamily="34" charset="0"/>
              <a:buChar char="•"/>
            </a:pPr>
            <a:endParaRPr lang="en-GB" sz="2600" dirty="0">
              <a:solidFill>
                <a:srgbClr val="00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600" dirty="0">
                <a:solidFill>
                  <a:srgbClr val="000000"/>
                </a:solidFill>
                <a:latin typeface="Arial" panose="020B0604020202020204" pitchFamily="34" charset="0"/>
                <a:cs typeface="Arial" panose="020B0604020202020204" pitchFamily="34" charset="0"/>
              </a:rPr>
              <a:t>Capacity to deliver 300,000 </a:t>
            </a:r>
            <a:r>
              <a:rPr lang="en-GB" sz="2600" b="1" dirty="0">
                <a:solidFill>
                  <a:srgbClr val="000000"/>
                </a:solidFill>
                <a:latin typeface="Arial" panose="020B0604020202020204" pitchFamily="34" charset="0"/>
                <a:cs typeface="Arial" panose="020B0604020202020204" pitchFamily="34" charset="0"/>
              </a:rPr>
              <a:t>additional</a:t>
            </a:r>
            <a:r>
              <a:rPr lang="en-GB" sz="2600" dirty="0">
                <a:solidFill>
                  <a:srgbClr val="000000"/>
                </a:solidFill>
                <a:latin typeface="Arial" panose="020B0604020202020204" pitchFamily="34" charset="0"/>
                <a:cs typeface="Arial" panose="020B0604020202020204" pitchFamily="34" charset="0"/>
              </a:rPr>
              <a:t> tests and scans by </a:t>
            </a:r>
            <a:r>
              <a:rPr kumimoji="0" lang="en-GB" sz="2600" b="0" i="0"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rPr>
              <a:t>March 2024 </a:t>
            </a:r>
            <a:r>
              <a:rPr lang="en-GB" sz="2600" dirty="0">
                <a:solidFill>
                  <a:srgbClr val="000000"/>
                </a:solidFill>
                <a:latin typeface="Arial" panose="020B0604020202020204" pitchFamily="34" charset="0"/>
                <a:cs typeface="Arial" panose="020B0604020202020204" pitchFamily="34" charset="0"/>
              </a:rPr>
              <a:t>thanks to eight community diagnostics centres – with two further CDCs in the pipeline</a:t>
            </a:r>
            <a:endParaRPr lang="en-GB" sz="2600" dirty="0">
              <a:solidFill>
                <a:srgbClr val="212B32"/>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3E3BA37-CA49-8A86-55E6-3D7B52A0F2E5}"/>
              </a:ext>
            </a:extLst>
          </p:cNvPr>
          <p:cNvPicPr>
            <a:picLocks noChangeAspect="1"/>
          </p:cNvPicPr>
          <p:nvPr/>
        </p:nvPicPr>
        <p:blipFill>
          <a:blip r:embed="rId4"/>
          <a:stretch>
            <a:fillRect/>
          </a:stretch>
        </p:blipFill>
        <p:spPr>
          <a:xfrm>
            <a:off x="8163368" y="2581477"/>
            <a:ext cx="3701432" cy="2463134"/>
          </a:xfrm>
          <a:prstGeom prst="rect">
            <a:avLst/>
          </a:prstGeom>
        </p:spPr>
      </p:pic>
    </p:spTree>
    <p:extLst>
      <p:ext uri="{BB962C8B-B14F-4D97-AF65-F5344CB8AC3E}">
        <p14:creationId xmlns:p14="http://schemas.microsoft.com/office/powerpoint/2010/main" val="936630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E9E76-3688-41CD-9FEC-542A4EFD1670}"/>
              </a:ext>
            </a:extLst>
          </p:cNvPr>
          <p:cNvSpPr>
            <a:spLocks noGrp="1"/>
          </p:cNvSpPr>
          <p:nvPr>
            <p:ph type="title"/>
          </p:nvPr>
        </p:nvSpPr>
        <p:spPr>
          <a:xfrm>
            <a:off x="598767" y="725152"/>
            <a:ext cx="10515600" cy="421798"/>
          </a:xfrm>
        </p:spPr>
        <p:txBody>
          <a:bodyPr>
            <a:normAutofit fontScale="90000"/>
          </a:bodyPr>
          <a:lstStyle/>
          <a:p>
            <a:r>
              <a:rPr lang="en-GB" sz="3600" b="1" dirty="0">
                <a:solidFill>
                  <a:srgbClr val="0070C0"/>
                </a:solidFill>
                <a:latin typeface="Arial" panose="020B0604020202020204" pitchFamily="34" charset="0"/>
                <a:cs typeface="Arial" panose="020B0604020202020204" pitchFamily="34" charset="0"/>
              </a:rPr>
              <a:t>Cancer</a:t>
            </a: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1515EFED-A79A-45DA-97FE-5AB80F10CA7A}"/>
              </a:ext>
            </a:extLst>
          </p:cNvPr>
          <p:cNvPicPr>
            <a:picLocks noChangeAspect="1"/>
          </p:cNvPicPr>
          <p:nvPr/>
        </p:nvPicPr>
        <p:blipFill>
          <a:blip r:embed="rId3"/>
          <a:stretch>
            <a:fillRect/>
          </a:stretch>
        </p:blipFill>
        <p:spPr>
          <a:xfrm>
            <a:off x="9567122" y="0"/>
            <a:ext cx="2624877" cy="1325563"/>
          </a:xfrm>
          <a:custGeom>
            <a:avLst/>
            <a:gdLst/>
            <a:ahLst/>
            <a:cxnLst/>
            <a:rect l="l" t="t" r="r" b="b"/>
            <a:pathLst>
              <a:path w="4141760" h="4377846">
                <a:moveTo>
                  <a:pt x="0" y="0"/>
                </a:moveTo>
                <a:lnTo>
                  <a:pt x="4141760" y="0"/>
                </a:lnTo>
                <a:lnTo>
                  <a:pt x="4141760" y="4377846"/>
                </a:lnTo>
                <a:lnTo>
                  <a:pt x="0" y="4377846"/>
                </a:lnTo>
                <a:close/>
              </a:path>
            </a:pathLst>
          </a:custGeom>
        </p:spPr>
      </p:pic>
      <p:sp>
        <p:nvSpPr>
          <p:cNvPr id="3" name="TextBox 2">
            <a:extLst>
              <a:ext uri="{FF2B5EF4-FFF2-40B4-BE49-F238E27FC236}">
                <a16:creationId xmlns:a16="http://schemas.microsoft.com/office/drawing/2014/main" id="{A587382F-3383-85FC-30B3-64B0440A6A62}"/>
              </a:ext>
            </a:extLst>
          </p:cNvPr>
          <p:cNvSpPr txBox="1"/>
          <p:nvPr/>
        </p:nvSpPr>
        <p:spPr>
          <a:xfrm>
            <a:off x="598767" y="1080275"/>
            <a:ext cx="7507543" cy="5262979"/>
          </a:xfrm>
          <a:prstGeom prst="rect">
            <a:avLst/>
          </a:prstGeom>
          <a:noFill/>
        </p:spPr>
        <p:txBody>
          <a:bodyPr wrap="square" rtlCol="0">
            <a:spAutoFit/>
          </a:bodyPr>
          <a:lstStyle/>
          <a:p>
            <a:pPr marL="342900" indent="-342900">
              <a:buFont typeface="Arial" panose="020B0604020202020204" pitchFamily="34" charset="0"/>
              <a:buChar char="•"/>
            </a:pPr>
            <a:r>
              <a:rPr lang="en-GB" sz="2800" b="0" i="0" dirty="0">
                <a:solidFill>
                  <a:srgbClr val="212B32"/>
                </a:solidFill>
                <a:effectLst/>
                <a:latin typeface="Arial" panose="020B0604020202020204" pitchFamily="34" charset="0"/>
                <a:cs typeface="Arial" panose="020B0604020202020204" pitchFamily="34" charset="0"/>
              </a:rPr>
              <a:t>People in Cheshire and Merseyside now more likely than ever before to have cancer detected in its earliest stages - second biggest improvement nationally </a:t>
            </a:r>
            <a:r>
              <a:rPr lang="en-GB" sz="2800" dirty="0">
                <a:solidFill>
                  <a:srgbClr val="212B32"/>
                </a:solidFill>
                <a:latin typeface="Arial" panose="020B0604020202020204" pitchFamily="34" charset="0"/>
                <a:cs typeface="Arial" panose="020B0604020202020204" pitchFamily="34" charset="0"/>
              </a:rPr>
              <a:t>in</a:t>
            </a:r>
            <a:r>
              <a:rPr lang="en-GB" sz="2800" b="0" i="0" dirty="0">
                <a:solidFill>
                  <a:srgbClr val="212B32"/>
                </a:solidFill>
                <a:effectLst/>
                <a:latin typeface="Arial" panose="020B0604020202020204" pitchFamily="34" charset="0"/>
                <a:cs typeface="Arial" panose="020B0604020202020204" pitchFamily="34" charset="0"/>
              </a:rPr>
              <a:t> last five years (52.3% in 2018, 59.1% </a:t>
            </a:r>
            <a:r>
              <a:rPr lang="en-GB" sz="2800" dirty="0">
                <a:solidFill>
                  <a:srgbClr val="212B32"/>
                </a:solidFill>
                <a:latin typeface="Arial" panose="020B0604020202020204" pitchFamily="34" charset="0"/>
                <a:cs typeface="Arial" panose="020B0604020202020204" pitchFamily="34" charset="0"/>
              </a:rPr>
              <a:t>now</a:t>
            </a:r>
            <a:r>
              <a:rPr lang="en-GB" sz="2800" b="0" i="0" dirty="0">
                <a:solidFill>
                  <a:srgbClr val="212B32"/>
                </a:solidFill>
                <a:effectLst/>
                <a:latin typeface="Arial" panose="020B0604020202020204" pitchFamily="34" charset="0"/>
                <a:cs typeface="Arial" panose="020B0604020202020204" pitchFamily="34" charset="0"/>
              </a:rPr>
              <a:t>)</a:t>
            </a:r>
          </a:p>
          <a:p>
            <a:pPr marL="342900" indent="-342900" algn="l">
              <a:buFont typeface="Arial" panose="020B0604020202020204" pitchFamily="34" charset="0"/>
              <a:buChar char="•"/>
            </a:pPr>
            <a:endParaRPr lang="en-GB" sz="2800" b="0" i="0" u="none" strike="noStrike" baseline="0" dirty="0">
              <a:solidFill>
                <a:srgbClr val="40404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800" dirty="0">
                <a:latin typeface="Arial" panose="020B0604020202020204" pitchFamily="34" charset="0"/>
                <a:cs typeface="Arial" panose="020B0604020202020204" pitchFamily="34" charset="0"/>
              </a:rPr>
              <a:t>Earlier diagnosis of lung cancer via targeted screening of current and ex-smokers</a:t>
            </a:r>
            <a:endParaRPr lang="en-GB" sz="2800" b="0" i="0" u="none" strike="noStrike" baseline="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GB" sz="28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800" b="0" i="0" u="none" strike="noStrike" baseline="0" dirty="0">
                <a:latin typeface="Arial" panose="020B0604020202020204" pitchFamily="34" charset="0"/>
                <a:cs typeface="Arial" panose="020B0604020202020204" pitchFamily="34" charset="0"/>
              </a:rPr>
              <a:t>13,500 </a:t>
            </a:r>
            <a:r>
              <a:rPr lang="en-GB" sz="2800" b="1" i="0" u="none" strike="noStrike" baseline="0" dirty="0">
                <a:latin typeface="Arial" panose="020B0604020202020204" pitchFamily="34" charset="0"/>
                <a:cs typeface="Arial" panose="020B0604020202020204" pitchFamily="34" charset="0"/>
              </a:rPr>
              <a:t>more</a:t>
            </a:r>
            <a:r>
              <a:rPr lang="en-GB" sz="2800" b="0" i="0" u="none" strike="noStrike" baseline="0" dirty="0">
                <a:latin typeface="Arial" panose="020B0604020202020204" pitchFamily="34" charset="0"/>
                <a:cs typeface="Arial" panose="020B0604020202020204" pitchFamily="34" charset="0"/>
              </a:rPr>
              <a:t> patients referred on a two-week pathway in 2022-23 than in the previous year</a:t>
            </a:r>
          </a:p>
        </p:txBody>
      </p:sp>
      <p:pic>
        <p:nvPicPr>
          <p:cNvPr id="5" name="Picture 4">
            <a:extLst>
              <a:ext uri="{FF2B5EF4-FFF2-40B4-BE49-F238E27FC236}">
                <a16:creationId xmlns:a16="http://schemas.microsoft.com/office/drawing/2014/main" id="{0DBFE9B4-7324-94D8-07E3-3E0A25465794}"/>
              </a:ext>
            </a:extLst>
          </p:cNvPr>
          <p:cNvPicPr>
            <a:picLocks noChangeAspect="1"/>
          </p:cNvPicPr>
          <p:nvPr/>
        </p:nvPicPr>
        <p:blipFill>
          <a:blip r:embed="rId4"/>
          <a:stretch>
            <a:fillRect/>
          </a:stretch>
        </p:blipFill>
        <p:spPr>
          <a:xfrm>
            <a:off x="8475810" y="1872102"/>
            <a:ext cx="3260490" cy="1981200"/>
          </a:xfrm>
          <a:prstGeom prst="rect">
            <a:avLst/>
          </a:prstGeom>
        </p:spPr>
      </p:pic>
      <p:pic>
        <p:nvPicPr>
          <p:cNvPr id="6" name="Picture 5">
            <a:extLst>
              <a:ext uri="{FF2B5EF4-FFF2-40B4-BE49-F238E27FC236}">
                <a16:creationId xmlns:a16="http://schemas.microsoft.com/office/drawing/2014/main" id="{966A3A3E-C91C-7BA2-8366-983EA31B9D5C}"/>
              </a:ext>
            </a:extLst>
          </p:cNvPr>
          <p:cNvPicPr>
            <a:picLocks noChangeAspect="1"/>
          </p:cNvPicPr>
          <p:nvPr/>
        </p:nvPicPr>
        <p:blipFill>
          <a:blip r:embed="rId5"/>
          <a:stretch>
            <a:fillRect/>
          </a:stretch>
        </p:blipFill>
        <p:spPr>
          <a:xfrm>
            <a:off x="8568277" y="4649517"/>
            <a:ext cx="3260490" cy="1057456"/>
          </a:xfrm>
          <a:prstGeom prst="rect">
            <a:avLst/>
          </a:prstGeom>
        </p:spPr>
      </p:pic>
    </p:spTree>
    <p:extLst>
      <p:ext uri="{BB962C8B-B14F-4D97-AF65-F5344CB8AC3E}">
        <p14:creationId xmlns:p14="http://schemas.microsoft.com/office/powerpoint/2010/main" val="4209127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E9E76-3688-41CD-9FEC-542A4EFD1670}"/>
              </a:ext>
            </a:extLst>
          </p:cNvPr>
          <p:cNvSpPr>
            <a:spLocks noGrp="1"/>
          </p:cNvSpPr>
          <p:nvPr>
            <p:ph type="title"/>
          </p:nvPr>
        </p:nvSpPr>
        <p:spPr>
          <a:xfrm>
            <a:off x="598767" y="725152"/>
            <a:ext cx="10515600" cy="421798"/>
          </a:xfrm>
        </p:spPr>
        <p:txBody>
          <a:bodyPr>
            <a:normAutofit fontScale="90000"/>
          </a:bodyPr>
          <a:lstStyle/>
          <a:p>
            <a:r>
              <a:rPr lang="en-GB" sz="3600" b="1" dirty="0">
                <a:solidFill>
                  <a:srgbClr val="0070C0"/>
                </a:solidFill>
                <a:latin typeface="Arial" panose="020B0604020202020204" pitchFamily="34" charset="0"/>
                <a:cs typeface="Arial" panose="020B0604020202020204" pitchFamily="34" charset="0"/>
              </a:rPr>
              <a:t>Tertiary care</a:t>
            </a: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1515EFED-A79A-45DA-97FE-5AB80F10CA7A}"/>
              </a:ext>
            </a:extLst>
          </p:cNvPr>
          <p:cNvPicPr>
            <a:picLocks noChangeAspect="1"/>
          </p:cNvPicPr>
          <p:nvPr/>
        </p:nvPicPr>
        <p:blipFill>
          <a:blip r:embed="rId3"/>
          <a:stretch>
            <a:fillRect/>
          </a:stretch>
        </p:blipFill>
        <p:spPr>
          <a:xfrm>
            <a:off x="9567122" y="0"/>
            <a:ext cx="2624877" cy="1325563"/>
          </a:xfrm>
          <a:custGeom>
            <a:avLst/>
            <a:gdLst/>
            <a:ahLst/>
            <a:cxnLst/>
            <a:rect l="l" t="t" r="r" b="b"/>
            <a:pathLst>
              <a:path w="4141760" h="4377846">
                <a:moveTo>
                  <a:pt x="0" y="0"/>
                </a:moveTo>
                <a:lnTo>
                  <a:pt x="4141760" y="0"/>
                </a:lnTo>
                <a:lnTo>
                  <a:pt x="4141760" y="4377846"/>
                </a:lnTo>
                <a:lnTo>
                  <a:pt x="0" y="4377846"/>
                </a:lnTo>
                <a:close/>
              </a:path>
            </a:pathLst>
          </a:custGeom>
        </p:spPr>
      </p:pic>
      <p:sp>
        <p:nvSpPr>
          <p:cNvPr id="3" name="TextBox 2">
            <a:extLst>
              <a:ext uri="{FF2B5EF4-FFF2-40B4-BE49-F238E27FC236}">
                <a16:creationId xmlns:a16="http://schemas.microsoft.com/office/drawing/2014/main" id="{A587382F-3383-85FC-30B3-64B0440A6A62}"/>
              </a:ext>
            </a:extLst>
          </p:cNvPr>
          <p:cNvSpPr txBox="1"/>
          <p:nvPr/>
        </p:nvSpPr>
        <p:spPr>
          <a:xfrm>
            <a:off x="670686" y="1146950"/>
            <a:ext cx="5986968" cy="5170646"/>
          </a:xfrm>
          <a:prstGeom prst="rect">
            <a:avLst/>
          </a:prstGeom>
          <a:noFill/>
        </p:spPr>
        <p:txBody>
          <a:bodyPr wrap="square" rtlCol="0">
            <a:spAutoFit/>
          </a:bodyPr>
          <a:lstStyle/>
          <a:p>
            <a:pPr marL="342900" indent="-342900">
              <a:buFont typeface="Arial" panose="020B0604020202020204" pitchFamily="34" charset="0"/>
              <a:buChar char="•"/>
            </a:pPr>
            <a:r>
              <a:rPr lang="en-GB" sz="3000" dirty="0">
                <a:solidFill>
                  <a:srgbClr val="212B32"/>
                </a:solidFill>
                <a:latin typeface="Arial" panose="020B0604020202020204" pitchFamily="34" charset="0"/>
                <a:cs typeface="Arial" panose="020B0604020202020204" pitchFamily="34" charset="0"/>
              </a:rPr>
              <a:t>Hyper-Acute Stroke Unit established at Aintree Hospital in September 2022 – providing specialist care in critical 72-hour period following stroke</a:t>
            </a:r>
          </a:p>
          <a:p>
            <a:pPr marL="342900" indent="-342900">
              <a:buFont typeface="Arial" panose="020B0604020202020204" pitchFamily="34" charset="0"/>
              <a:buChar char="•"/>
            </a:pPr>
            <a:endParaRPr lang="en-GB" sz="3000" dirty="0">
              <a:solidFill>
                <a:srgbClr val="212B32"/>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3000" dirty="0">
                <a:solidFill>
                  <a:srgbClr val="212B32"/>
                </a:solidFill>
                <a:latin typeface="Arial" panose="020B0604020202020204" pitchFamily="34" charset="0"/>
                <a:cs typeface="Arial" panose="020B0604020202020204" pitchFamily="34" charset="0"/>
              </a:rPr>
              <a:t>Stroke Emergency Assessment Centre subsequently established – giving patients direct access to specialist stroke care, bypassing A&amp;E</a:t>
            </a:r>
          </a:p>
        </p:txBody>
      </p:sp>
      <p:pic>
        <p:nvPicPr>
          <p:cNvPr id="7" name="Picture 6">
            <a:extLst>
              <a:ext uri="{FF2B5EF4-FFF2-40B4-BE49-F238E27FC236}">
                <a16:creationId xmlns:a16="http://schemas.microsoft.com/office/drawing/2014/main" id="{B47E6E94-43DC-CEDE-8467-12A49E68D356}"/>
              </a:ext>
            </a:extLst>
          </p:cNvPr>
          <p:cNvPicPr>
            <a:picLocks noChangeAspect="1"/>
          </p:cNvPicPr>
          <p:nvPr/>
        </p:nvPicPr>
        <p:blipFill>
          <a:blip r:embed="rId4"/>
          <a:stretch>
            <a:fillRect/>
          </a:stretch>
        </p:blipFill>
        <p:spPr>
          <a:xfrm>
            <a:off x="6885847" y="2256745"/>
            <a:ext cx="4888337" cy="3311848"/>
          </a:xfrm>
          <a:prstGeom prst="rect">
            <a:avLst/>
          </a:prstGeom>
        </p:spPr>
      </p:pic>
    </p:spTree>
    <p:extLst>
      <p:ext uri="{BB962C8B-B14F-4D97-AF65-F5344CB8AC3E}">
        <p14:creationId xmlns:p14="http://schemas.microsoft.com/office/powerpoint/2010/main" val="460098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E9E76-3688-41CD-9FEC-542A4EFD1670}"/>
              </a:ext>
            </a:extLst>
          </p:cNvPr>
          <p:cNvSpPr>
            <a:spLocks noGrp="1"/>
          </p:cNvSpPr>
          <p:nvPr>
            <p:ph type="title"/>
          </p:nvPr>
        </p:nvSpPr>
        <p:spPr>
          <a:xfrm>
            <a:off x="598767" y="725152"/>
            <a:ext cx="10515600" cy="421798"/>
          </a:xfrm>
        </p:spPr>
        <p:txBody>
          <a:bodyPr>
            <a:normAutofit fontScale="90000"/>
          </a:bodyPr>
          <a:lstStyle/>
          <a:p>
            <a:r>
              <a:rPr lang="en-GB" sz="3600" b="1" dirty="0">
                <a:solidFill>
                  <a:srgbClr val="0070C0"/>
                </a:solidFill>
                <a:latin typeface="Arial" panose="020B0604020202020204" pitchFamily="34" charset="0"/>
                <a:cs typeface="Arial" panose="020B0604020202020204" pitchFamily="34" charset="0"/>
              </a:rPr>
              <a:t>Mental Health</a:t>
            </a: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1515EFED-A79A-45DA-97FE-5AB80F10CA7A}"/>
              </a:ext>
            </a:extLst>
          </p:cNvPr>
          <p:cNvPicPr>
            <a:picLocks noChangeAspect="1"/>
          </p:cNvPicPr>
          <p:nvPr/>
        </p:nvPicPr>
        <p:blipFill>
          <a:blip r:embed="rId2"/>
          <a:stretch>
            <a:fillRect/>
          </a:stretch>
        </p:blipFill>
        <p:spPr>
          <a:xfrm>
            <a:off x="9567122" y="0"/>
            <a:ext cx="2624877" cy="1325563"/>
          </a:xfrm>
          <a:custGeom>
            <a:avLst/>
            <a:gdLst/>
            <a:ahLst/>
            <a:cxnLst/>
            <a:rect l="l" t="t" r="r" b="b"/>
            <a:pathLst>
              <a:path w="4141760" h="4377846">
                <a:moveTo>
                  <a:pt x="0" y="0"/>
                </a:moveTo>
                <a:lnTo>
                  <a:pt x="4141760" y="0"/>
                </a:lnTo>
                <a:lnTo>
                  <a:pt x="4141760" y="4377846"/>
                </a:lnTo>
                <a:lnTo>
                  <a:pt x="0" y="4377846"/>
                </a:lnTo>
                <a:close/>
              </a:path>
            </a:pathLst>
          </a:custGeom>
        </p:spPr>
      </p:pic>
      <p:sp>
        <p:nvSpPr>
          <p:cNvPr id="3" name="TextBox 2">
            <a:extLst>
              <a:ext uri="{FF2B5EF4-FFF2-40B4-BE49-F238E27FC236}">
                <a16:creationId xmlns:a16="http://schemas.microsoft.com/office/drawing/2014/main" id="{A587382F-3383-85FC-30B3-64B0440A6A62}"/>
              </a:ext>
            </a:extLst>
          </p:cNvPr>
          <p:cNvSpPr txBox="1"/>
          <p:nvPr/>
        </p:nvSpPr>
        <p:spPr>
          <a:xfrm>
            <a:off x="598767" y="1033934"/>
            <a:ext cx="8113718" cy="6432530"/>
          </a:xfrm>
          <a:prstGeom prst="rect">
            <a:avLst/>
          </a:prstGeom>
          <a:noFill/>
        </p:spPr>
        <p:txBody>
          <a:bodyPr wrap="square" rtlCol="0">
            <a:spAutoFit/>
          </a:bodyPr>
          <a:lstStyle/>
          <a:p>
            <a:pPr marL="342900" indent="-342900">
              <a:buFont typeface="Arial" panose="020B0604020202020204" pitchFamily="34" charset="0"/>
              <a:buChar char="•"/>
            </a:pPr>
            <a:r>
              <a:rPr lang="en-GB" sz="2800" dirty="0">
                <a:solidFill>
                  <a:srgbClr val="000000"/>
                </a:solidFill>
                <a:latin typeface="Arial" panose="020B0604020202020204" pitchFamily="34" charset="0"/>
                <a:cs typeface="Arial" panose="020B0604020202020204" pitchFamily="34" charset="0"/>
              </a:rPr>
              <a:t>Exceeding national target on access to talking therapies - 91% seen within six weeks</a:t>
            </a:r>
          </a:p>
          <a:p>
            <a:pPr marL="342900" indent="-342900">
              <a:buFont typeface="Arial" panose="020B0604020202020204" pitchFamily="34" charset="0"/>
              <a:buChar char="•"/>
            </a:pPr>
            <a:endParaRPr lang="en-GB" sz="2800" dirty="0">
              <a:solidFill>
                <a:srgbClr val="00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800" dirty="0">
                <a:solidFill>
                  <a:srgbClr val="000000"/>
                </a:solidFill>
                <a:latin typeface="Arial" panose="020B0604020202020204" pitchFamily="34" charset="0"/>
                <a:cs typeface="Arial" panose="020B0604020202020204" pitchFamily="34" charset="0"/>
              </a:rPr>
              <a:t>More physical health checks for people with severe mental illness in 2022-23 than ever before</a:t>
            </a:r>
          </a:p>
          <a:p>
            <a:pPr marL="342900" indent="-342900">
              <a:buFont typeface="Arial" panose="020B0604020202020204" pitchFamily="34" charset="0"/>
              <a:buChar char="•"/>
            </a:pPr>
            <a:endParaRPr lang="en-GB" sz="2800" dirty="0">
              <a:solidFill>
                <a:srgbClr val="00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kumimoji="0" lang="en-GB"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More than 90% of PCNs now have access to Primary Care Mental Health Practitioners</a:t>
            </a:r>
          </a:p>
          <a:p>
            <a:pPr marL="342900" indent="-342900">
              <a:buFont typeface="Arial" panose="020B0604020202020204" pitchFamily="34" charset="0"/>
              <a:buChar char="•"/>
            </a:pPr>
            <a:endParaRPr kumimoji="0" lang="en-GB"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kumimoji="0" lang="en-GB"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Every area in Cheshire and Merseyside now has 24/7 mental health crisis provision for both adults </a:t>
            </a:r>
            <a:r>
              <a:rPr kumimoji="0" lang="en-GB"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and</a:t>
            </a:r>
            <a:r>
              <a:rPr kumimoji="0" lang="en-GB"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children and young people</a:t>
            </a:r>
          </a:p>
          <a:p>
            <a:pPr marL="342900" indent="-342900">
              <a:buFont typeface="Arial" panose="020B0604020202020204" pitchFamily="34" charset="0"/>
              <a:buChar char="•"/>
            </a:pPr>
            <a:endParaRPr kumimoji="0" lang="en-GB" sz="2400" b="0"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kumimoji="0" lang="en-GB"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D029094-C614-374F-4DF8-409CCB35897E}"/>
              </a:ext>
            </a:extLst>
          </p:cNvPr>
          <p:cNvPicPr>
            <a:picLocks noChangeAspect="1"/>
          </p:cNvPicPr>
          <p:nvPr/>
        </p:nvPicPr>
        <p:blipFill>
          <a:blip r:embed="rId3"/>
          <a:stretch>
            <a:fillRect/>
          </a:stretch>
        </p:blipFill>
        <p:spPr>
          <a:xfrm>
            <a:off x="8461483" y="2142384"/>
            <a:ext cx="3248766" cy="3248766"/>
          </a:xfrm>
          <a:prstGeom prst="rect">
            <a:avLst/>
          </a:prstGeom>
        </p:spPr>
      </p:pic>
    </p:spTree>
    <p:extLst>
      <p:ext uri="{BB962C8B-B14F-4D97-AF65-F5344CB8AC3E}">
        <p14:creationId xmlns:p14="http://schemas.microsoft.com/office/powerpoint/2010/main" val="4043569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E9E76-3688-41CD-9FEC-542A4EFD1670}"/>
              </a:ext>
            </a:extLst>
          </p:cNvPr>
          <p:cNvSpPr>
            <a:spLocks noGrp="1"/>
          </p:cNvSpPr>
          <p:nvPr>
            <p:ph type="title"/>
          </p:nvPr>
        </p:nvSpPr>
        <p:spPr>
          <a:xfrm>
            <a:off x="598767" y="725152"/>
            <a:ext cx="10515600" cy="421798"/>
          </a:xfrm>
        </p:spPr>
        <p:txBody>
          <a:bodyPr>
            <a:normAutofit fontScale="90000"/>
          </a:bodyPr>
          <a:lstStyle/>
          <a:p>
            <a:r>
              <a:rPr lang="en-GB" sz="3600" b="1" dirty="0">
                <a:solidFill>
                  <a:srgbClr val="0070C0"/>
                </a:solidFill>
                <a:latin typeface="Arial" panose="020B0604020202020204" pitchFamily="34" charset="0"/>
                <a:cs typeface="Arial" panose="020B0604020202020204" pitchFamily="34" charset="0"/>
              </a:rPr>
              <a:t>Community</a:t>
            </a: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1515EFED-A79A-45DA-97FE-5AB80F10CA7A}"/>
              </a:ext>
            </a:extLst>
          </p:cNvPr>
          <p:cNvPicPr>
            <a:picLocks noChangeAspect="1"/>
          </p:cNvPicPr>
          <p:nvPr/>
        </p:nvPicPr>
        <p:blipFill>
          <a:blip r:embed="rId3"/>
          <a:stretch>
            <a:fillRect/>
          </a:stretch>
        </p:blipFill>
        <p:spPr>
          <a:xfrm>
            <a:off x="9567122" y="0"/>
            <a:ext cx="2624877" cy="1325563"/>
          </a:xfrm>
          <a:custGeom>
            <a:avLst/>
            <a:gdLst/>
            <a:ahLst/>
            <a:cxnLst/>
            <a:rect l="l" t="t" r="r" b="b"/>
            <a:pathLst>
              <a:path w="4141760" h="4377846">
                <a:moveTo>
                  <a:pt x="0" y="0"/>
                </a:moveTo>
                <a:lnTo>
                  <a:pt x="4141760" y="0"/>
                </a:lnTo>
                <a:lnTo>
                  <a:pt x="4141760" y="4377846"/>
                </a:lnTo>
                <a:lnTo>
                  <a:pt x="0" y="4377846"/>
                </a:lnTo>
                <a:close/>
              </a:path>
            </a:pathLst>
          </a:custGeom>
        </p:spPr>
      </p:pic>
      <p:sp>
        <p:nvSpPr>
          <p:cNvPr id="3" name="TextBox 2">
            <a:extLst>
              <a:ext uri="{FF2B5EF4-FFF2-40B4-BE49-F238E27FC236}">
                <a16:creationId xmlns:a16="http://schemas.microsoft.com/office/drawing/2014/main" id="{A587382F-3383-85FC-30B3-64B0440A6A62}"/>
              </a:ext>
            </a:extLst>
          </p:cNvPr>
          <p:cNvSpPr txBox="1"/>
          <p:nvPr/>
        </p:nvSpPr>
        <p:spPr>
          <a:xfrm>
            <a:off x="598766" y="1146950"/>
            <a:ext cx="7158223" cy="5262979"/>
          </a:xfrm>
          <a:prstGeom prst="rect">
            <a:avLst/>
          </a:prstGeom>
          <a:noFill/>
        </p:spPr>
        <p:txBody>
          <a:bodyPr wrap="square" rtlCol="0">
            <a:spAutoFit/>
          </a:bodyPr>
          <a:lstStyle/>
          <a:p>
            <a:pPr marL="342900" indent="-342900">
              <a:buFont typeface="Arial" panose="020B0604020202020204" pitchFamily="34" charset="0"/>
              <a:buChar char="•"/>
            </a:pPr>
            <a:r>
              <a:rPr lang="en-GB" sz="2800" dirty="0">
                <a:solidFill>
                  <a:srgbClr val="000000"/>
                </a:solidFill>
                <a:latin typeface="Arial" panose="020B0604020202020204" pitchFamily="34" charset="0"/>
                <a:cs typeface="Arial" panose="020B0604020202020204" pitchFamily="34" charset="0"/>
              </a:rPr>
              <a:t>Virtual Ward capacity to grow from 342 ‘beds’ to 560 by March 2024 (current utilisation 73%)</a:t>
            </a:r>
          </a:p>
          <a:p>
            <a:pPr marL="342900" indent="-342900">
              <a:buFont typeface="Arial" panose="020B0604020202020204" pitchFamily="34" charset="0"/>
              <a:buChar char="•"/>
            </a:pPr>
            <a:endParaRPr kumimoji="0" lang="en-GB" sz="2800" b="0"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kumimoji="0" lang="en-GB"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Remote monitoring heart failure </a:t>
            </a:r>
            <a:r>
              <a:rPr lang="en-GB" sz="2800" dirty="0">
                <a:solidFill>
                  <a:srgbClr val="000000"/>
                </a:solidFill>
                <a:latin typeface="Arial" panose="020B0604020202020204" pitchFamily="34" charset="0"/>
                <a:cs typeface="Arial" panose="020B0604020202020204" pitchFamily="34" charset="0"/>
              </a:rPr>
              <a:t>v</a:t>
            </a:r>
            <a:r>
              <a:rPr kumimoji="0" lang="en-GB" sz="2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irtual</a:t>
            </a:r>
            <a:r>
              <a:rPr kumimoji="0" lang="en-GB"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ward – winner of national HSJ Patient Safety Award</a:t>
            </a:r>
          </a:p>
          <a:p>
            <a:pPr marL="342900" indent="-342900">
              <a:buFont typeface="Arial" panose="020B0604020202020204" pitchFamily="34" charset="0"/>
              <a:buChar char="•"/>
            </a:pPr>
            <a:endParaRPr lang="en-GB" sz="2800" dirty="0">
              <a:solidFill>
                <a:srgbClr val="000000"/>
              </a:solidFill>
              <a:highlight>
                <a:srgbClr val="FFFF00"/>
              </a:highlight>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kumimoji="0" lang="en-GB"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Two-hour Urgent Community Response providing rapid support for people in crisis who </a:t>
            </a:r>
            <a:r>
              <a:rPr lang="en-GB" sz="2800" dirty="0">
                <a:solidFill>
                  <a:srgbClr val="000000"/>
                </a:solidFill>
                <a:latin typeface="Arial" panose="020B0604020202020204" pitchFamily="34" charset="0"/>
                <a:cs typeface="Arial" panose="020B0604020202020204" pitchFamily="34" charset="0"/>
              </a:rPr>
              <a:t>suffer sudden deterioration in their condition</a:t>
            </a:r>
            <a:endParaRPr kumimoji="0" lang="en-GB"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FCAF876-6BCB-2F22-4391-9D53B0601B8E}"/>
              </a:ext>
            </a:extLst>
          </p:cNvPr>
          <p:cNvPicPr>
            <a:picLocks noChangeAspect="1"/>
          </p:cNvPicPr>
          <p:nvPr/>
        </p:nvPicPr>
        <p:blipFill>
          <a:blip r:embed="rId4"/>
          <a:stretch>
            <a:fillRect/>
          </a:stretch>
        </p:blipFill>
        <p:spPr>
          <a:xfrm>
            <a:off x="7643414" y="2050715"/>
            <a:ext cx="4064672" cy="2613752"/>
          </a:xfrm>
          <a:prstGeom prst="rect">
            <a:avLst/>
          </a:prstGeom>
        </p:spPr>
      </p:pic>
    </p:spTree>
    <p:extLst>
      <p:ext uri="{BB962C8B-B14F-4D97-AF65-F5344CB8AC3E}">
        <p14:creationId xmlns:p14="http://schemas.microsoft.com/office/powerpoint/2010/main" val="3372164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E9E76-3688-41CD-9FEC-542A4EFD1670}"/>
              </a:ext>
            </a:extLst>
          </p:cNvPr>
          <p:cNvSpPr>
            <a:spLocks noGrp="1"/>
          </p:cNvSpPr>
          <p:nvPr>
            <p:ph type="title"/>
          </p:nvPr>
        </p:nvSpPr>
        <p:spPr>
          <a:xfrm>
            <a:off x="598767" y="725152"/>
            <a:ext cx="10515600" cy="421798"/>
          </a:xfrm>
        </p:spPr>
        <p:txBody>
          <a:bodyPr>
            <a:normAutofit fontScale="90000"/>
          </a:bodyPr>
          <a:lstStyle/>
          <a:p>
            <a:r>
              <a:rPr lang="en-GB" sz="3600" b="1" dirty="0">
                <a:solidFill>
                  <a:srgbClr val="0070C0"/>
                </a:solidFill>
                <a:latin typeface="Arial" panose="020B0604020202020204" pitchFamily="34" charset="0"/>
                <a:cs typeface="Arial" panose="020B0604020202020204" pitchFamily="34" charset="0"/>
              </a:rPr>
              <a:t>Digital – turning intelligence into action</a:t>
            </a: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1515EFED-A79A-45DA-97FE-5AB80F10CA7A}"/>
              </a:ext>
            </a:extLst>
          </p:cNvPr>
          <p:cNvPicPr>
            <a:picLocks noChangeAspect="1"/>
          </p:cNvPicPr>
          <p:nvPr/>
        </p:nvPicPr>
        <p:blipFill>
          <a:blip r:embed="rId3"/>
          <a:stretch>
            <a:fillRect/>
          </a:stretch>
        </p:blipFill>
        <p:spPr>
          <a:xfrm>
            <a:off x="9567122" y="0"/>
            <a:ext cx="2624877" cy="1325563"/>
          </a:xfrm>
          <a:custGeom>
            <a:avLst/>
            <a:gdLst/>
            <a:ahLst/>
            <a:cxnLst/>
            <a:rect l="l" t="t" r="r" b="b"/>
            <a:pathLst>
              <a:path w="4141760" h="4377846">
                <a:moveTo>
                  <a:pt x="0" y="0"/>
                </a:moveTo>
                <a:lnTo>
                  <a:pt x="4141760" y="0"/>
                </a:lnTo>
                <a:lnTo>
                  <a:pt x="4141760" y="4377846"/>
                </a:lnTo>
                <a:lnTo>
                  <a:pt x="0" y="4377846"/>
                </a:lnTo>
                <a:close/>
              </a:path>
            </a:pathLst>
          </a:custGeom>
        </p:spPr>
      </p:pic>
      <p:sp>
        <p:nvSpPr>
          <p:cNvPr id="3" name="TextBox 2">
            <a:extLst>
              <a:ext uri="{FF2B5EF4-FFF2-40B4-BE49-F238E27FC236}">
                <a16:creationId xmlns:a16="http://schemas.microsoft.com/office/drawing/2014/main" id="{A587382F-3383-85FC-30B3-64B0440A6A62}"/>
              </a:ext>
            </a:extLst>
          </p:cNvPr>
          <p:cNvSpPr txBox="1"/>
          <p:nvPr/>
        </p:nvSpPr>
        <p:spPr>
          <a:xfrm>
            <a:off x="598766" y="1280208"/>
            <a:ext cx="6747255" cy="5016758"/>
          </a:xfrm>
          <a:prstGeom prst="rect">
            <a:avLst/>
          </a:prstGeom>
          <a:noFill/>
        </p:spPr>
        <p:txBody>
          <a:bodyPr wrap="square" rtlCol="0">
            <a:spAutoFit/>
          </a:bodyPr>
          <a:lstStyle/>
          <a:p>
            <a:pPr marL="342900" indent="-342900">
              <a:buFont typeface="Arial" panose="020B0604020202020204" pitchFamily="34" charset="0"/>
              <a:buChar char="•"/>
            </a:pPr>
            <a:r>
              <a:rPr lang="en-GB" sz="3200" dirty="0">
                <a:solidFill>
                  <a:srgbClr val="000000"/>
                </a:solidFill>
                <a:latin typeface="Arial" panose="020B0604020202020204" pitchFamily="34" charset="0"/>
                <a:cs typeface="Arial" panose="020B0604020202020204" pitchFamily="34" charset="0"/>
              </a:rPr>
              <a:t>Increasing use of NHS App</a:t>
            </a:r>
          </a:p>
          <a:p>
            <a:pPr marL="342900" indent="-342900">
              <a:buFont typeface="Arial" panose="020B0604020202020204" pitchFamily="34" charset="0"/>
              <a:buChar char="•"/>
            </a:pPr>
            <a:endParaRPr lang="en-GB" sz="3200" dirty="0">
              <a:solidFill>
                <a:srgbClr val="00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3200" dirty="0">
                <a:solidFill>
                  <a:srgbClr val="000000"/>
                </a:solidFill>
                <a:latin typeface="Arial" panose="020B0604020202020204" pitchFamily="34" charset="0"/>
                <a:cs typeface="Arial" panose="020B0604020202020204" pitchFamily="34" charset="0"/>
              </a:rPr>
              <a:t>Telehealth service supporting 2,000 patients to self-manage long-term conditions every day</a:t>
            </a:r>
          </a:p>
          <a:p>
            <a:endParaRPr lang="en-GB" sz="3200" dirty="0">
              <a:solidFill>
                <a:srgbClr val="00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3200" dirty="0">
                <a:solidFill>
                  <a:srgbClr val="000000"/>
                </a:solidFill>
                <a:latin typeface="Arial" panose="020B0604020202020204" pitchFamily="34" charset="0"/>
                <a:cs typeface="Arial" panose="020B0604020202020204" pitchFamily="34" charset="0"/>
              </a:rPr>
              <a:t>Ground-breaking AI initiative to identify and support people on waiting lists who are at higher risk of post-op complications</a:t>
            </a:r>
          </a:p>
        </p:txBody>
      </p:sp>
      <p:pic>
        <p:nvPicPr>
          <p:cNvPr id="5" name="Picture 4">
            <a:extLst>
              <a:ext uri="{FF2B5EF4-FFF2-40B4-BE49-F238E27FC236}">
                <a16:creationId xmlns:a16="http://schemas.microsoft.com/office/drawing/2014/main" id="{EB8027E7-0BBB-775C-D8C7-F28DE22AA5D5}"/>
              </a:ext>
            </a:extLst>
          </p:cNvPr>
          <p:cNvPicPr>
            <a:picLocks noChangeAspect="1"/>
          </p:cNvPicPr>
          <p:nvPr/>
        </p:nvPicPr>
        <p:blipFill>
          <a:blip r:embed="rId4"/>
          <a:stretch>
            <a:fillRect/>
          </a:stretch>
        </p:blipFill>
        <p:spPr>
          <a:xfrm>
            <a:off x="7695344" y="1146950"/>
            <a:ext cx="4031453" cy="2851206"/>
          </a:xfrm>
          <a:prstGeom prst="rect">
            <a:avLst/>
          </a:prstGeom>
        </p:spPr>
      </p:pic>
      <p:pic>
        <p:nvPicPr>
          <p:cNvPr id="7" name="Picture 6">
            <a:extLst>
              <a:ext uri="{FF2B5EF4-FFF2-40B4-BE49-F238E27FC236}">
                <a16:creationId xmlns:a16="http://schemas.microsoft.com/office/drawing/2014/main" id="{CA4C06CB-B978-DE0C-E8EB-F676E67571C8}"/>
              </a:ext>
            </a:extLst>
          </p:cNvPr>
          <p:cNvPicPr>
            <a:picLocks noChangeAspect="1"/>
          </p:cNvPicPr>
          <p:nvPr/>
        </p:nvPicPr>
        <p:blipFill>
          <a:blip r:embed="rId5"/>
          <a:stretch>
            <a:fillRect/>
          </a:stretch>
        </p:blipFill>
        <p:spPr>
          <a:xfrm>
            <a:off x="7695344" y="4165905"/>
            <a:ext cx="4031453" cy="2267692"/>
          </a:xfrm>
          <a:prstGeom prst="rect">
            <a:avLst/>
          </a:prstGeom>
        </p:spPr>
      </p:pic>
    </p:spTree>
    <p:extLst>
      <p:ext uri="{BB962C8B-B14F-4D97-AF65-F5344CB8AC3E}">
        <p14:creationId xmlns:p14="http://schemas.microsoft.com/office/powerpoint/2010/main" val="1650905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E9E76-3688-41CD-9FEC-542A4EFD1670}"/>
              </a:ext>
            </a:extLst>
          </p:cNvPr>
          <p:cNvSpPr>
            <a:spLocks noGrp="1"/>
          </p:cNvSpPr>
          <p:nvPr>
            <p:ph type="title"/>
          </p:nvPr>
        </p:nvSpPr>
        <p:spPr>
          <a:xfrm>
            <a:off x="559831" y="774379"/>
            <a:ext cx="10515600" cy="421798"/>
          </a:xfrm>
        </p:spPr>
        <p:txBody>
          <a:bodyPr>
            <a:normAutofit fontScale="90000"/>
          </a:bodyPr>
          <a:lstStyle/>
          <a:p>
            <a:r>
              <a:rPr lang="en-GB" sz="3600" b="1" dirty="0">
                <a:solidFill>
                  <a:srgbClr val="0070C0"/>
                </a:solidFill>
                <a:latin typeface="Arial" panose="020B0604020202020204" pitchFamily="34" charset="0"/>
                <a:cs typeface="Arial" panose="020B0604020202020204" pitchFamily="34" charset="0"/>
              </a:rPr>
              <a:t>Annual Report and Accounts 2022-23</a:t>
            </a: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1515EFED-A79A-45DA-97FE-5AB80F10CA7A}"/>
              </a:ext>
            </a:extLst>
          </p:cNvPr>
          <p:cNvPicPr>
            <a:picLocks noChangeAspect="1"/>
          </p:cNvPicPr>
          <p:nvPr/>
        </p:nvPicPr>
        <p:blipFill>
          <a:blip r:embed="rId2"/>
          <a:stretch>
            <a:fillRect/>
          </a:stretch>
        </p:blipFill>
        <p:spPr>
          <a:xfrm>
            <a:off x="9567122" y="0"/>
            <a:ext cx="2624877" cy="1325563"/>
          </a:xfrm>
          <a:custGeom>
            <a:avLst/>
            <a:gdLst/>
            <a:ahLst/>
            <a:cxnLst/>
            <a:rect l="l" t="t" r="r" b="b"/>
            <a:pathLst>
              <a:path w="4141760" h="4377846">
                <a:moveTo>
                  <a:pt x="0" y="0"/>
                </a:moveTo>
                <a:lnTo>
                  <a:pt x="4141760" y="0"/>
                </a:lnTo>
                <a:lnTo>
                  <a:pt x="4141760" y="4377846"/>
                </a:lnTo>
                <a:lnTo>
                  <a:pt x="0" y="4377846"/>
                </a:lnTo>
                <a:close/>
              </a:path>
            </a:pathLst>
          </a:custGeom>
        </p:spPr>
      </p:pic>
      <p:pic>
        <p:nvPicPr>
          <p:cNvPr id="3" name="Picture 2">
            <a:extLst>
              <a:ext uri="{FF2B5EF4-FFF2-40B4-BE49-F238E27FC236}">
                <a16:creationId xmlns:a16="http://schemas.microsoft.com/office/drawing/2014/main" id="{27BE9E94-6470-BFEF-4869-EE86B53E3DAA}"/>
              </a:ext>
            </a:extLst>
          </p:cNvPr>
          <p:cNvPicPr>
            <a:picLocks noChangeAspect="1"/>
          </p:cNvPicPr>
          <p:nvPr/>
        </p:nvPicPr>
        <p:blipFill>
          <a:blip r:embed="rId3"/>
          <a:stretch>
            <a:fillRect/>
          </a:stretch>
        </p:blipFill>
        <p:spPr>
          <a:xfrm>
            <a:off x="8948909" y="1349168"/>
            <a:ext cx="2624876" cy="4664588"/>
          </a:xfrm>
          <a:prstGeom prst="rect">
            <a:avLst/>
          </a:prstGeom>
        </p:spPr>
      </p:pic>
      <p:sp>
        <p:nvSpPr>
          <p:cNvPr id="5" name="TextBox 4">
            <a:extLst>
              <a:ext uri="{FF2B5EF4-FFF2-40B4-BE49-F238E27FC236}">
                <a16:creationId xmlns:a16="http://schemas.microsoft.com/office/drawing/2014/main" id="{17A1C55E-19D9-8BFF-F033-11F26D3E0CC2}"/>
              </a:ext>
            </a:extLst>
          </p:cNvPr>
          <p:cNvSpPr txBox="1"/>
          <p:nvPr/>
        </p:nvSpPr>
        <p:spPr>
          <a:xfrm>
            <a:off x="750014" y="3105834"/>
            <a:ext cx="7715892" cy="646331"/>
          </a:xfrm>
          <a:prstGeom prst="rect">
            <a:avLst/>
          </a:prstGeom>
          <a:noFill/>
        </p:spPr>
        <p:txBody>
          <a:bodyPr wrap="square" rtlCol="0">
            <a:spAutoFit/>
          </a:bodyPr>
          <a:lstStyle/>
          <a:p>
            <a:r>
              <a:rPr lang="en-GB" sz="3600" b="1" dirty="0">
                <a:latin typeface="Arial" panose="020B0604020202020204" pitchFamily="34" charset="0"/>
                <a:cs typeface="Arial" panose="020B0604020202020204" pitchFamily="34" charset="0"/>
              </a:rPr>
              <a:t>Claire Wilson - Director of Finance</a:t>
            </a:r>
          </a:p>
        </p:txBody>
      </p:sp>
      <p:sp>
        <p:nvSpPr>
          <p:cNvPr id="8" name="TextBox 7">
            <a:extLst>
              <a:ext uri="{FF2B5EF4-FFF2-40B4-BE49-F238E27FC236}">
                <a16:creationId xmlns:a16="http://schemas.microsoft.com/office/drawing/2014/main" id="{99B9964C-47BD-1C38-A98F-12BB38EAF6DC}"/>
              </a:ext>
            </a:extLst>
          </p:cNvPr>
          <p:cNvSpPr txBox="1"/>
          <p:nvPr/>
        </p:nvSpPr>
        <p:spPr>
          <a:xfrm>
            <a:off x="832208" y="4911047"/>
            <a:ext cx="7356296" cy="1354217"/>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hlinkClick r:id="rId4"/>
              </a:rPr>
              <a:t>www.cheshireandmerseyside.nhs.uk/latest/reports/annual-reports</a:t>
            </a:r>
            <a:endParaRPr lang="en-GB" sz="3200" b="1"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3438032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93D8989A-4273-EF05-710B-61294B28A913}"/>
              </a:ext>
            </a:extLst>
          </p:cNvPr>
          <p:cNvPicPr>
            <a:picLocks noGrp="1" noChangeAspect="1"/>
          </p:cNvPicPr>
          <p:nvPr>
            <p:ph idx="1"/>
          </p:nvPr>
        </p:nvPicPr>
        <p:blipFill>
          <a:blip r:embed="rId2"/>
          <a:stretch>
            <a:fillRect/>
          </a:stretch>
        </p:blipFill>
        <p:spPr>
          <a:xfrm>
            <a:off x="201189" y="345306"/>
            <a:ext cx="2712955" cy="2731245"/>
          </a:xfrm>
          <a:prstGeom prst="rect">
            <a:avLst/>
          </a:prstGeom>
        </p:spPr>
      </p:pic>
      <p:grpSp>
        <p:nvGrpSpPr>
          <p:cNvPr id="7" name="Group 6">
            <a:extLst>
              <a:ext uri="{FF2B5EF4-FFF2-40B4-BE49-F238E27FC236}">
                <a16:creationId xmlns:a16="http://schemas.microsoft.com/office/drawing/2014/main" id="{7065E931-5F41-0E6C-1B39-512A7B0E591C}"/>
              </a:ext>
            </a:extLst>
          </p:cNvPr>
          <p:cNvGrpSpPr/>
          <p:nvPr/>
        </p:nvGrpSpPr>
        <p:grpSpPr>
          <a:xfrm>
            <a:off x="4736942" y="83097"/>
            <a:ext cx="2718116" cy="1627832"/>
            <a:chOff x="257286" y="4906566"/>
            <a:chExt cx="2336431" cy="1335400"/>
          </a:xfrm>
        </p:grpSpPr>
        <p:pic>
          <p:nvPicPr>
            <p:cNvPr id="8" name="Picture 3" descr="\\uc-uk1-fs-04.xnhsuk1.nhs.uk\Home\CCG\mohamedhussain\Desktop\7.png">
              <a:extLst>
                <a:ext uri="{FF2B5EF4-FFF2-40B4-BE49-F238E27FC236}">
                  <a16:creationId xmlns:a16="http://schemas.microsoft.com/office/drawing/2014/main" id="{731ACBC2-D090-43DB-FB39-FA7BB34B9F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595" y="4906566"/>
              <a:ext cx="961519" cy="7920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4C0E2F6-E33B-9A7D-6229-17A303388887}"/>
                </a:ext>
              </a:extLst>
            </p:cNvPr>
            <p:cNvSpPr txBox="1"/>
            <p:nvPr/>
          </p:nvSpPr>
          <p:spPr>
            <a:xfrm>
              <a:off x="257286" y="5661248"/>
              <a:ext cx="2336431" cy="580718"/>
            </a:xfrm>
            <a:prstGeom prst="rect">
              <a:avLst/>
            </a:prstGeom>
            <a:noFill/>
          </p:spPr>
          <p:txBody>
            <a:bodyPr wrap="none" rtlCol="0">
              <a:spAutoFit/>
            </a:bodyPr>
            <a:lstStyle/>
            <a:p>
              <a:pPr algn="ctr"/>
              <a:r>
                <a:rPr lang="en-GB" sz="2000" b="1" dirty="0">
                  <a:solidFill>
                    <a:prstClr val="black"/>
                  </a:solidFill>
                </a:rPr>
                <a:t>Population: c2.7m</a:t>
              </a:r>
            </a:p>
            <a:p>
              <a:pPr algn="ctr"/>
              <a:r>
                <a:rPr lang="en-GB" sz="2000" b="1" dirty="0">
                  <a:solidFill>
                    <a:prstClr val="black"/>
                  </a:solidFill>
                </a:rPr>
                <a:t>Spend Per Head: £1,697</a:t>
              </a:r>
            </a:p>
          </p:txBody>
        </p:sp>
      </p:grpSp>
      <p:grpSp>
        <p:nvGrpSpPr>
          <p:cNvPr id="13" name="Group 12">
            <a:extLst>
              <a:ext uri="{FF2B5EF4-FFF2-40B4-BE49-F238E27FC236}">
                <a16:creationId xmlns:a16="http://schemas.microsoft.com/office/drawing/2014/main" id="{AF0F399E-6451-7D47-6A86-46B829A4FB3B}"/>
              </a:ext>
            </a:extLst>
          </p:cNvPr>
          <p:cNvGrpSpPr/>
          <p:nvPr/>
        </p:nvGrpSpPr>
        <p:grpSpPr>
          <a:xfrm>
            <a:off x="9887692" y="2268990"/>
            <a:ext cx="2825168" cy="2907567"/>
            <a:chOff x="750911" y="4892905"/>
            <a:chExt cx="1747364" cy="2469705"/>
          </a:xfrm>
        </p:grpSpPr>
        <p:pic>
          <p:nvPicPr>
            <p:cNvPr id="14" name="Picture 10" descr="\\uc-uk1-fs-04.xnhsuk1.nhs.uk\Home\CCG\mohamedhussain\Desktop\coins+piggy+bank+saving+account+savings+icon-1320166002702573741.png">
              <a:extLst>
                <a:ext uri="{FF2B5EF4-FFF2-40B4-BE49-F238E27FC236}">
                  <a16:creationId xmlns:a16="http://schemas.microsoft.com/office/drawing/2014/main" id="{440C788F-9A3A-8B00-58D2-8D749A9117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4566" y="4892905"/>
              <a:ext cx="1083194" cy="108319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A3757B08-EC32-73CD-316B-534F827AA821}"/>
                </a:ext>
              </a:extLst>
            </p:cNvPr>
            <p:cNvSpPr/>
            <p:nvPr/>
          </p:nvSpPr>
          <p:spPr>
            <a:xfrm>
              <a:off x="750911" y="6238473"/>
              <a:ext cx="1747364" cy="112413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black"/>
                  </a:solidFill>
                  <a:effectLst/>
                  <a:uLnTx/>
                  <a:uFillTx/>
                </a:rPr>
                <a:t>Efficiencies</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black"/>
                  </a:solidFill>
                  <a:effectLst/>
                  <a:uLnTx/>
                  <a:uFillTx/>
                </a:rPr>
                <a:t>Plan: £68.8m</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black"/>
                  </a:solidFill>
                  <a:effectLst/>
                  <a:uLnTx/>
                  <a:uFillTx/>
                </a:rPr>
                <a:t>Actual: £68.8m</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black"/>
                  </a:solidFill>
                  <a:effectLst/>
                  <a:uLnTx/>
                  <a:uFillTx/>
                </a:rPr>
                <a:t>Variance:  £0m</a:t>
              </a:r>
            </a:p>
          </p:txBody>
        </p:sp>
      </p:grpSp>
      <p:pic>
        <p:nvPicPr>
          <p:cNvPr id="16" name="Picture 15">
            <a:extLst>
              <a:ext uri="{FF2B5EF4-FFF2-40B4-BE49-F238E27FC236}">
                <a16:creationId xmlns:a16="http://schemas.microsoft.com/office/drawing/2014/main" id="{3BB74F79-7935-C904-FCA6-340A74E2825A}"/>
              </a:ext>
            </a:extLst>
          </p:cNvPr>
          <p:cNvPicPr>
            <a:picLocks noChangeAspect="1"/>
          </p:cNvPicPr>
          <p:nvPr/>
        </p:nvPicPr>
        <p:blipFill>
          <a:blip r:embed="rId5"/>
          <a:stretch>
            <a:fillRect/>
          </a:stretch>
        </p:blipFill>
        <p:spPr>
          <a:xfrm>
            <a:off x="5462076" y="5133675"/>
            <a:ext cx="1408298" cy="912819"/>
          </a:xfrm>
          <a:prstGeom prst="rect">
            <a:avLst/>
          </a:prstGeom>
        </p:spPr>
      </p:pic>
      <p:sp>
        <p:nvSpPr>
          <p:cNvPr id="18" name="TextBox 17">
            <a:extLst>
              <a:ext uri="{FF2B5EF4-FFF2-40B4-BE49-F238E27FC236}">
                <a16:creationId xmlns:a16="http://schemas.microsoft.com/office/drawing/2014/main" id="{A03DCCBC-85B7-B838-ADE0-2788E8E25894}"/>
              </a:ext>
            </a:extLst>
          </p:cNvPr>
          <p:cNvSpPr txBox="1"/>
          <p:nvPr/>
        </p:nvSpPr>
        <p:spPr>
          <a:xfrm>
            <a:off x="3200607" y="6067017"/>
            <a:ext cx="609755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a:ea typeface="+mn-ea"/>
                <a:cs typeface="+mn-cs"/>
              </a:rPr>
              <a:t>External Audit: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a:ea typeface="+mn-ea"/>
                <a:cs typeface="+mn-cs"/>
              </a:rPr>
              <a:t>Accounts – unqualified</a:t>
            </a:r>
          </a:p>
        </p:txBody>
      </p:sp>
      <p:pic>
        <p:nvPicPr>
          <p:cNvPr id="19" name="Picture 7" descr="\\uc-uk1-fs-04.xnhsuk1.nhs.uk\Home\CCG\mohamedhussain\Desktop\product-bill-invoice-purchase-receipt-document-file-1-9601.png">
            <a:extLst>
              <a:ext uri="{FF2B5EF4-FFF2-40B4-BE49-F238E27FC236}">
                <a16:creationId xmlns:a16="http://schemas.microsoft.com/office/drawing/2014/main" id="{901B9789-DA93-6489-4934-26FCA882F28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016" t="14213" r="17799" b="9098"/>
          <a:stretch/>
        </p:blipFill>
        <p:spPr bwMode="auto">
          <a:xfrm>
            <a:off x="851611" y="3781450"/>
            <a:ext cx="930440" cy="103823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7691117-FDBE-DF23-244F-D35496084491}"/>
              </a:ext>
            </a:extLst>
          </p:cNvPr>
          <p:cNvSpPr txBox="1"/>
          <p:nvPr/>
        </p:nvSpPr>
        <p:spPr>
          <a:xfrm>
            <a:off x="201189" y="5176557"/>
            <a:ext cx="3344313" cy="132343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black"/>
                </a:solidFill>
                <a:effectLst/>
                <a:uLnTx/>
                <a:uFillTx/>
              </a:rPr>
              <a:t>Better Payment Practice Code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black"/>
                </a:solidFill>
                <a:effectLst/>
                <a:uLnTx/>
                <a:uFillTx/>
              </a:rPr>
              <a:t>Target: 95.0%</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black"/>
                </a:solidFill>
                <a:effectLst/>
                <a:uLnTx/>
                <a:uFillTx/>
              </a:rPr>
              <a:t>Number: 98.54%</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black"/>
                </a:solidFill>
                <a:effectLst/>
                <a:uLnTx/>
                <a:uFillTx/>
              </a:rPr>
              <a:t>Value: 98.23%</a:t>
            </a:r>
          </a:p>
        </p:txBody>
      </p:sp>
      <p:graphicFrame>
        <p:nvGraphicFramePr>
          <p:cNvPr id="4" name="Table 4">
            <a:extLst>
              <a:ext uri="{FF2B5EF4-FFF2-40B4-BE49-F238E27FC236}">
                <a16:creationId xmlns:a16="http://schemas.microsoft.com/office/drawing/2014/main" id="{A135DBE5-7526-E567-2C10-039BC8C4F34D}"/>
              </a:ext>
            </a:extLst>
          </p:cNvPr>
          <p:cNvGraphicFramePr>
            <a:graphicFrameLocks noGrp="1"/>
          </p:cNvGraphicFramePr>
          <p:nvPr/>
        </p:nvGraphicFramePr>
        <p:xfrm>
          <a:off x="3047223" y="1673406"/>
          <a:ext cx="6097554" cy="3316920"/>
        </p:xfrm>
        <a:graphic>
          <a:graphicData uri="http://schemas.openxmlformats.org/drawingml/2006/table">
            <a:tbl>
              <a:tblPr firstRow="1" bandRow="1">
                <a:tableStyleId>{5C22544A-7EE6-4342-B048-85BDC9FD1C3A}</a:tableStyleId>
              </a:tblPr>
              <a:tblGrid>
                <a:gridCol w="4976041">
                  <a:extLst>
                    <a:ext uri="{9D8B030D-6E8A-4147-A177-3AD203B41FA5}">
                      <a16:colId xmlns:a16="http://schemas.microsoft.com/office/drawing/2014/main" val="3201456124"/>
                    </a:ext>
                  </a:extLst>
                </a:gridCol>
                <a:gridCol w="1121513">
                  <a:extLst>
                    <a:ext uri="{9D8B030D-6E8A-4147-A177-3AD203B41FA5}">
                      <a16:colId xmlns:a16="http://schemas.microsoft.com/office/drawing/2014/main" val="739246321"/>
                    </a:ext>
                  </a:extLst>
                </a:gridCol>
              </a:tblGrid>
              <a:tr h="597062">
                <a:tc>
                  <a:txBody>
                    <a:bodyPr/>
                    <a:lstStyle/>
                    <a:p>
                      <a:r>
                        <a:rPr lang="en-GB" sz="1600" dirty="0"/>
                        <a:t>Financial Duties</a:t>
                      </a:r>
                    </a:p>
                  </a:txBody>
                  <a:tcPr/>
                </a:tc>
                <a:tc>
                  <a:txBody>
                    <a:bodyPr/>
                    <a:lstStyle/>
                    <a:p>
                      <a:r>
                        <a:rPr lang="en-GB" sz="1600" dirty="0"/>
                        <a:t>Achieved</a:t>
                      </a:r>
                    </a:p>
                  </a:txBody>
                  <a:tcPr/>
                </a:tc>
                <a:extLst>
                  <a:ext uri="{0D108BD9-81ED-4DB2-BD59-A6C34878D82A}">
                    <a16:rowId xmlns:a16="http://schemas.microsoft.com/office/drawing/2014/main" val="801948595"/>
                  </a:ext>
                </a:extLst>
              </a:tr>
              <a:tr h="393458">
                <a:tc>
                  <a:txBody>
                    <a:bodyPr/>
                    <a:lstStyle/>
                    <a:p>
                      <a:r>
                        <a:rPr lang="en-GB" sz="1600" dirty="0"/>
                        <a:t>Breakeven duty - Act with a view to ensuring expenditure does not exceed the allocation received</a:t>
                      </a:r>
                    </a:p>
                  </a:txBody>
                  <a:tcPr/>
                </a:tc>
                <a:tc>
                  <a:txBody>
                    <a:bodyPr/>
                    <a:lstStyle/>
                    <a:p>
                      <a:pPr algn="ctr"/>
                      <a:r>
                        <a:rPr lang="en-GB" sz="1600" dirty="0"/>
                        <a:t>Yes</a:t>
                      </a:r>
                    </a:p>
                  </a:txBody>
                  <a:tcPr>
                    <a:solidFill>
                      <a:srgbClr val="92D050"/>
                    </a:solidFill>
                  </a:tcPr>
                </a:tc>
                <a:extLst>
                  <a:ext uri="{0D108BD9-81ED-4DB2-BD59-A6C34878D82A}">
                    <a16:rowId xmlns:a16="http://schemas.microsoft.com/office/drawing/2014/main" val="2779651434"/>
                  </a:ext>
                </a:extLst>
              </a:tr>
              <a:tr h="4649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Ensure capital expenditure does not exceed resource available </a:t>
                      </a:r>
                    </a:p>
                  </a:txBody>
                  <a:tcPr/>
                </a:tc>
                <a:tc>
                  <a:txBody>
                    <a:bodyPr/>
                    <a:lstStyle/>
                    <a:p>
                      <a:pPr algn="ctr"/>
                      <a:r>
                        <a:rPr lang="en-GB" sz="1600" dirty="0"/>
                        <a:t>Yes</a:t>
                      </a:r>
                    </a:p>
                  </a:txBody>
                  <a:tcPr>
                    <a:solidFill>
                      <a:srgbClr val="92D050"/>
                    </a:solidFill>
                  </a:tcPr>
                </a:tc>
                <a:extLst>
                  <a:ext uri="{0D108BD9-81ED-4DB2-BD59-A6C34878D82A}">
                    <a16:rowId xmlns:a16="http://schemas.microsoft.com/office/drawing/2014/main" val="2898035968"/>
                  </a:ext>
                </a:extLst>
              </a:tr>
              <a:tr h="4451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Comply with Mental Health Investment Standard</a:t>
                      </a:r>
                    </a:p>
                  </a:txBody>
                  <a:tcPr/>
                </a:tc>
                <a:tc>
                  <a:txBody>
                    <a:bodyPr/>
                    <a:lstStyle/>
                    <a:p>
                      <a:pPr algn="ctr"/>
                      <a:r>
                        <a:rPr lang="en-GB" sz="1600" dirty="0"/>
                        <a:t>Yes</a:t>
                      </a:r>
                    </a:p>
                  </a:txBody>
                  <a:tcPr>
                    <a:solidFill>
                      <a:srgbClr val="92D050"/>
                    </a:solidFill>
                  </a:tcPr>
                </a:tc>
                <a:extLst>
                  <a:ext uri="{0D108BD9-81ED-4DB2-BD59-A6C34878D82A}">
                    <a16:rowId xmlns:a16="http://schemas.microsoft.com/office/drawing/2014/main" val="2410117911"/>
                  </a:ext>
                </a:extLst>
              </a:tr>
              <a:tr h="4368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Ensure running costs do not exceed allocation</a:t>
                      </a:r>
                    </a:p>
                  </a:txBody>
                  <a:tcPr/>
                </a:tc>
                <a:tc>
                  <a:txBody>
                    <a:bodyPr/>
                    <a:lstStyle/>
                    <a:p>
                      <a:pPr algn="ctr"/>
                      <a:r>
                        <a:rPr lang="en-GB" sz="1600" dirty="0"/>
                        <a:t>Yes</a:t>
                      </a:r>
                    </a:p>
                  </a:txBody>
                  <a:tcPr>
                    <a:solidFill>
                      <a:srgbClr val="92D050"/>
                    </a:solidFill>
                  </a:tcPr>
                </a:tc>
                <a:extLst>
                  <a:ext uri="{0D108BD9-81ED-4DB2-BD59-A6C34878D82A}">
                    <a16:rowId xmlns:a16="http://schemas.microsoft.com/office/drawing/2014/main" val="418425421"/>
                  </a:ext>
                </a:extLst>
              </a:tr>
              <a:tr h="6796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NHS partners collective duty to work towards achieving system financial balance</a:t>
                      </a:r>
                    </a:p>
                  </a:txBody>
                  <a:tcPr/>
                </a:tc>
                <a:tc>
                  <a:txBody>
                    <a:bodyPr/>
                    <a:lstStyle/>
                    <a:p>
                      <a:pPr algn="ctr"/>
                      <a:r>
                        <a:rPr lang="en-GB" sz="1600" dirty="0"/>
                        <a:t>Partial</a:t>
                      </a:r>
                    </a:p>
                  </a:txBody>
                  <a:tcPr>
                    <a:solidFill>
                      <a:srgbClr val="FFC000"/>
                    </a:solidFill>
                  </a:tcPr>
                </a:tc>
                <a:extLst>
                  <a:ext uri="{0D108BD9-81ED-4DB2-BD59-A6C34878D82A}">
                    <a16:rowId xmlns:a16="http://schemas.microsoft.com/office/drawing/2014/main" val="3917575428"/>
                  </a:ext>
                </a:extLst>
              </a:tr>
            </a:tbl>
          </a:graphicData>
        </a:graphic>
      </p:graphicFrame>
    </p:spTree>
    <p:extLst>
      <p:ext uri="{BB962C8B-B14F-4D97-AF65-F5344CB8AC3E}">
        <p14:creationId xmlns:p14="http://schemas.microsoft.com/office/powerpoint/2010/main" val="4124239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E9E76-3688-41CD-9FEC-542A4EFD1670}"/>
              </a:ext>
            </a:extLst>
          </p:cNvPr>
          <p:cNvSpPr>
            <a:spLocks noGrp="1"/>
          </p:cNvSpPr>
          <p:nvPr>
            <p:ph type="title"/>
          </p:nvPr>
        </p:nvSpPr>
        <p:spPr>
          <a:xfrm>
            <a:off x="559831" y="774379"/>
            <a:ext cx="10515600" cy="421798"/>
          </a:xfrm>
        </p:spPr>
        <p:txBody>
          <a:bodyPr>
            <a:normAutofit fontScale="90000"/>
          </a:bodyPr>
          <a:lstStyle/>
          <a:p>
            <a:r>
              <a:rPr lang="en-GB" sz="3600" b="1" dirty="0">
                <a:solidFill>
                  <a:srgbClr val="0070C0"/>
                </a:solidFill>
                <a:latin typeface="Arial" panose="020B0604020202020204" pitchFamily="34" charset="0"/>
                <a:cs typeface="Arial" panose="020B0604020202020204" pitchFamily="34" charset="0"/>
              </a:rPr>
              <a:t>What we spend our money on</a:t>
            </a: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1515EFED-A79A-45DA-97FE-5AB80F10CA7A}"/>
              </a:ext>
            </a:extLst>
          </p:cNvPr>
          <p:cNvPicPr>
            <a:picLocks noChangeAspect="1"/>
          </p:cNvPicPr>
          <p:nvPr/>
        </p:nvPicPr>
        <p:blipFill>
          <a:blip r:embed="rId2"/>
          <a:stretch>
            <a:fillRect/>
          </a:stretch>
        </p:blipFill>
        <p:spPr>
          <a:xfrm>
            <a:off x="9567122" y="0"/>
            <a:ext cx="2624877" cy="1325563"/>
          </a:xfrm>
          <a:custGeom>
            <a:avLst/>
            <a:gdLst/>
            <a:ahLst/>
            <a:cxnLst/>
            <a:rect l="l" t="t" r="r" b="b"/>
            <a:pathLst>
              <a:path w="4141760" h="4377846">
                <a:moveTo>
                  <a:pt x="0" y="0"/>
                </a:moveTo>
                <a:lnTo>
                  <a:pt x="4141760" y="0"/>
                </a:lnTo>
                <a:lnTo>
                  <a:pt x="4141760" y="4377846"/>
                </a:lnTo>
                <a:lnTo>
                  <a:pt x="0" y="4377846"/>
                </a:lnTo>
                <a:close/>
              </a:path>
            </a:pathLst>
          </a:custGeom>
        </p:spPr>
      </p:pic>
      <p:sp>
        <p:nvSpPr>
          <p:cNvPr id="6" name="TextBox 5">
            <a:extLst>
              <a:ext uri="{FF2B5EF4-FFF2-40B4-BE49-F238E27FC236}">
                <a16:creationId xmlns:a16="http://schemas.microsoft.com/office/drawing/2014/main" id="{CAFFD8F1-A03D-CFE0-CB1E-98E91094ED9D}"/>
              </a:ext>
            </a:extLst>
          </p:cNvPr>
          <p:cNvSpPr txBox="1"/>
          <p:nvPr/>
        </p:nvSpPr>
        <p:spPr>
          <a:xfrm>
            <a:off x="601040" y="1525184"/>
            <a:ext cx="9141615" cy="4524315"/>
          </a:xfrm>
          <a:prstGeom prst="rect">
            <a:avLst/>
          </a:prstGeom>
          <a:noFill/>
        </p:spPr>
        <p:txBody>
          <a:bodyPr wrap="square" rtlCol="0">
            <a:spAutoFit/>
          </a:bodyPr>
          <a:lstStyle/>
          <a:p>
            <a:pPr marL="342900" indent="-342900">
              <a:buFont typeface="Arial" panose="020B0604020202020204" pitchFamily="34" charset="0"/>
              <a:buChar char="•"/>
            </a:pPr>
            <a:r>
              <a:rPr lang="en-GB" sz="3200" dirty="0">
                <a:latin typeface="Arial" panose="020B0604020202020204" pitchFamily="34" charset="0"/>
                <a:cs typeface="Arial" panose="020B0604020202020204" pitchFamily="34" charset="0"/>
              </a:rPr>
              <a:t>Total spend				£4,570m</a:t>
            </a:r>
          </a:p>
          <a:p>
            <a:pPr marL="342900" indent="-342900">
              <a:buFont typeface="Arial" panose="020B0604020202020204" pitchFamily="34" charset="0"/>
              <a:buChar char="•"/>
            </a:pPr>
            <a:r>
              <a:rPr lang="en-GB" sz="3200" dirty="0">
                <a:latin typeface="Arial" panose="020B0604020202020204" pitchFamily="34" charset="0"/>
                <a:cs typeface="Arial" panose="020B0604020202020204" pitchFamily="34" charset="0"/>
              </a:rPr>
              <a:t>Hospital-based care   		£2,409m</a:t>
            </a:r>
          </a:p>
          <a:p>
            <a:pPr marL="342900" indent="-342900">
              <a:buFont typeface="Arial" panose="020B0604020202020204" pitchFamily="34" charset="0"/>
              <a:buChar char="•"/>
            </a:pPr>
            <a:r>
              <a:rPr lang="en-GB" sz="3200" dirty="0">
                <a:latin typeface="Arial" panose="020B0604020202020204" pitchFamily="34" charset="0"/>
                <a:cs typeface="Arial" panose="020B0604020202020204" pitchFamily="34" charset="0"/>
              </a:rPr>
              <a:t>Mental health			£434m</a:t>
            </a:r>
          </a:p>
          <a:p>
            <a:pPr marL="342900" indent="-342900">
              <a:buFont typeface="Arial" panose="020B0604020202020204" pitchFamily="34" charset="0"/>
              <a:buChar char="•"/>
            </a:pPr>
            <a:r>
              <a:rPr lang="en-GB" sz="3200" dirty="0">
                <a:latin typeface="Arial" panose="020B0604020202020204" pitchFamily="34" charset="0"/>
                <a:cs typeface="Arial" panose="020B0604020202020204" pitchFamily="34" charset="0"/>
              </a:rPr>
              <a:t>Community				£481m</a:t>
            </a:r>
          </a:p>
          <a:p>
            <a:pPr marL="342900" indent="-342900">
              <a:buFont typeface="Arial" panose="020B0604020202020204" pitchFamily="34" charset="0"/>
              <a:buChar char="•"/>
            </a:pPr>
            <a:r>
              <a:rPr lang="en-GB" sz="3200" dirty="0">
                <a:latin typeface="Arial" panose="020B0604020202020204" pitchFamily="34" charset="0"/>
                <a:cs typeface="Arial" panose="020B0604020202020204" pitchFamily="34" charset="0"/>
              </a:rPr>
              <a:t>Continuing care			£243m</a:t>
            </a:r>
          </a:p>
          <a:p>
            <a:pPr marL="342900" indent="-342900">
              <a:buFont typeface="Arial" panose="020B0604020202020204" pitchFamily="34" charset="0"/>
              <a:buChar char="•"/>
            </a:pPr>
            <a:r>
              <a:rPr lang="en-GB" sz="3200" dirty="0">
                <a:latin typeface="Arial" panose="020B0604020202020204" pitchFamily="34" charset="0"/>
                <a:cs typeface="Arial" panose="020B0604020202020204" pitchFamily="34" charset="0"/>
              </a:rPr>
              <a:t>Primary care				£485m</a:t>
            </a:r>
          </a:p>
          <a:p>
            <a:pPr marL="342900" indent="-342900">
              <a:buFont typeface="Arial" panose="020B0604020202020204" pitchFamily="34" charset="0"/>
              <a:buChar char="•"/>
            </a:pPr>
            <a:r>
              <a:rPr lang="en-GB" sz="3200" dirty="0">
                <a:latin typeface="Arial" panose="020B0604020202020204" pitchFamily="34" charset="0"/>
                <a:cs typeface="Arial" panose="020B0604020202020204" pitchFamily="34" charset="0"/>
              </a:rPr>
              <a:t>Co-commissioning		£414m</a:t>
            </a:r>
          </a:p>
          <a:p>
            <a:pPr marL="342900" indent="-342900">
              <a:buFont typeface="Arial" panose="020B0604020202020204" pitchFamily="34" charset="0"/>
              <a:buChar char="•"/>
            </a:pPr>
            <a:r>
              <a:rPr lang="en-GB" sz="3200" dirty="0">
                <a:latin typeface="Arial" panose="020B0604020202020204" pitchFamily="34" charset="0"/>
                <a:cs typeface="Arial" panose="020B0604020202020204" pitchFamily="34" charset="0"/>
              </a:rPr>
              <a:t>Other					£63m</a:t>
            </a:r>
          </a:p>
          <a:p>
            <a:pPr marL="342900" indent="-342900">
              <a:buFont typeface="Arial" panose="020B0604020202020204" pitchFamily="34" charset="0"/>
              <a:buChar char="•"/>
            </a:pPr>
            <a:r>
              <a:rPr lang="en-GB" sz="3200" dirty="0">
                <a:latin typeface="Arial" panose="020B0604020202020204" pitchFamily="34" charset="0"/>
                <a:cs typeface="Arial" panose="020B0604020202020204" pitchFamily="34" charset="0"/>
              </a:rPr>
              <a:t>Running costs			£41m</a:t>
            </a:r>
          </a:p>
        </p:txBody>
      </p:sp>
      <p:pic>
        <p:nvPicPr>
          <p:cNvPr id="7" name="Picture 6">
            <a:extLst>
              <a:ext uri="{FF2B5EF4-FFF2-40B4-BE49-F238E27FC236}">
                <a16:creationId xmlns:a16="http://schemas.microsoft.com/office/drawing/2014/main" id="{6C95A217-C0BA-4351-6066-6057A386AEB0}"/>
              </a:ext>
            </a:extLst>
          </p:cNvPr>
          <p:cNvPicPr>
            <a:picLocks noChangeAspect="1"/>
          </p:cNvPicPr>
          <p:nvPr/>
        </p:nvPicPr>
        <p:blipFill>
          <a:blip r:embed="rId3"/>
          <a:stretch>
            <a:fillRect/>
          </a:stretch>
        </p:blipFill>
        <p:spPr>
          <a:xfrm>
            <a:off x="9240196" y="2192070"/>
            <a:ext cx="1213776" cy="1179902"/>
          </a:xfrm>
          <a:prstGeom prst="rect">
            <a:avLst/>
          </a:prstGeom>
        </p:spPr>
      </p:pic>
      <p:pic>
        <p:nvPicPr>
          <p:cNvPr id="8" name="Picture 7">
            <a:extLst>
              <a:ext uri="{FF2B5EF4-FFF2-40B4-BE49-F238E27FC236}">
                <a16:creationId xmlns:a16="http://schemas.microsoft.com/office/drawing/2014/main" id="{22FCAE07-1EF4-BEFD-A4FD-06AA58EBDE3D}"/>
              </a:ext>
            </a:extLst>
          </p:cNvPr>
          <p:cNvPicPr>
            <a:picLocks noChangeAspect="1"/>
          </p:cNvPicPr>
          <p:nvPr/>
        </p:nvPicPr>
        <p:blipFill>
          <a:blip r:embed="rId4"/>
          <a:stretch>
            <a:fillRect/>
          </a:stretch>
        </p:blipFill>
        <p:spPr>
          <a:xfrm>
            <a:off x="10606371" y="2135318"/>
            <a:ext cx="1079086" cy="1359526"/>
          </a:xfrm>
          <a:prstGeom prst="rect">
            <a:avLst/>
          </a:prstGeom>
        </p:spPr>
      </p:pic>
      <p:pic>
        <p:nvPicPr>
          <p:cNvPr id="9" name="Picture 8">
            <a:extLst>
              <a:ext uri="{FF2B5EF4-FFF2-40B4-BE49-F238E27FC236}">
                <a16:creationId xmlns:a16="http://schemas.microsoft.com/office/drawing/2014/main" id="{DE2CCC56-8AD6-1513-D096-39C5D8315737}"/>
              </a:ext>
            </a:extLst>
          </p:cNvPr>
          <p:cNvPicPr>
            <a:picLocks noChangeAspect="1"/>
          </p:cNvPicPr>
          <p:nvPr/>
        </p:nvPicPr>
        <p:blipFill>
          <a:blip r:embed="rId5"/>
          <a:stretch>
            <a:fillRect/>
          </a:stretch>
        </p:blipFill>
        <p:spPr>
          <a:xfrm>
            <a:off x="9118832" y="3827666"/>
            <a:ext cx="1335140" cy="1780186"/>
          </a:xfrm>
          <a:prstGeom prst="rect">
            <a:avLst/>
          </a:prstGeom>
        </p:spPr>
      </p:pic>
      <p:pic>
        <p:nvPicPr>
          <p:cNvPr id="10" name="Picture 9">
            <a:extLst>
              <a:ext uri="{FF2B5EF4-FFF2-40B4-BE49-F238E27FC236}">
                <a16:creationId xmlns:a16="http://schemas.microsoft.com/office/drawing/2014/main" id="{45395B34-9588-F527-DBC3-2DF4AF5C3088}"/>
              </a:ext>
            </a:extLst>
          </p:cNvPr>
          <p:cNvPicPr>
            <a:picLocks noChangeAspect="1"/>
          </p:cNvPicPr>
          <p:nvPr/>
        </p:nvPicPr>
        <p:blipFill>
          <a:blip r:embed="rId6"/>
          <a:stretch>
            <a:fillRect/>
          </a:stretch>
        </p:blipFill>
        <p:spPr>
          <a:xfrm>
            <a:off x="10700867" y="4056285"/>
            <a:ext cx="890093" cy="1322947"/>
          </a:xfrm>
          <a:prstGeom prst="rect">
            <a:avLst/>
          </a:prstGeom>
        </p:spPr>
      </p:pic>
    </p:spTree>
    <p:extLst>
      <p:ext uri="{BB962C8B-B14F-4D97-AF65-F5344CB8AC3E}">
        <p14:creationId xmlns:p14="http://schemas.microsoft.com/office/powerpoint/2010/main" val="2304371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E9E76-3688-41CD-9FEC-542A4EFD1670}"/>
              </a:ext>
            </a:extLst>
          </p:cNvPr>
          <p:cNvSpPr>
            <a:spLocks noGrp="1"/>
          </p:cNvSpPr>
          <p:nvPr>
            <p:ph type="title"/>
          </p:nvPr>
        </p:nvSpPr>
        <p:spPr>
          <a:xfrm>
            <a:off x="598767" y="710565"/>
            <a:ext cx="10515600" cy="421798"/>
          </a:xfrm>
        </p:spPr>
        <p:txBody>
          <a:bodyPr>
            <a:normAutofit fontScale="90000"/>
          </a:bodyPr>
          <a:lstStyle/>
          <a:p>
            <a:r>
              <a:rPr lang="en-GB" sz="3600" b="1" dirty="0">
                <a:solidFill>
                  <a:srgbClr val="0070C0"/>
                </a:solidFill>
                <a:latin typeface="Arial" panose="020B0604020202020204" pitchFamily="34" charset="0"/>
                <a:cs typeface="Arial" panose="020B0604020202020204" pitchFamily="34" charset="0"/>
              </a:rPr>
              <a:t>Housekeeping</a:t>
            </a: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1515EFED-A79A-45DA-97FE-5AB80F10CA7A}"/>
              </a:ext>
            </a:extLst>
          </p:cNvPr>
          <p:cNvPicPr>
            <a:picLocks noChangeAspect="1"/>
          </p:cNvPicPr>
          <p:nvPr/>
        </p:nvPicPr>
        <p:blipFill>
          <a:blip r:embed="rId2"/>
          <a:stretch>
            <a:fillRect/>
          </a:stretch>
        </p:blipFill>
        <p:spPr>
          <a:xfrm>
            <a:off x="9567122" y="0"/>
            <a:ext cx="2624877" cy="1325563"/>
          </a:xfrm>
          <a:custGeom>
            <a:avLst/>
            <a:gdLst/>
            <a:ahLst/>
            <a:cxnLst/>
            <a:rect l="l" t="t" r="r" b="b"/>
            <a:pathLst>
              <a:path w="4141760" h="4377846">
                <a:moveTo>
                  <a:pt x="0" y="0"/>
                </a:moveTo>
                <a:lnTo>
                  <a:pt x="4141760" y="0"/>
                </a:lnTo>
                <a:lnTo>
                  <a:pt x="4141760" y="4377846"/>
                </a:lnTo>
                <a:lnTo>
                  <a:pt x="0" y="4377846"/>
                </a:lnTo>
                <a:close/>
              </a:path>
            </a:pathLst>
          </a:custGeom>
        </p:spPr>
      </p:pic>
      <p:sp>
        <p:nvSpPr>
          <p:cNvPr id="3" name="TextBox 2">
            <a:extLst>
              <a:ext uri="{FF2B5EF4-FFF2-40B4-BE49-F238E27FC236}">
                <a16:creationId xmlns:a16="http://schemas.microsoft.com/office/drawing/2014/main" id="{9EB98F72-4142-F4E4-4248-46D232B1640F}"/>
              </a:ext>
            </a:extLst>
          </p:cNvPr>
          <p:cNvSpPr txBox="1"/>
          <p:nvPr/>
        </p:nvSpPr>
        <p:spPr>
          <a:xfrm>
            <a:off x="598767" y="1124295"/>
            <a:ext cx="6611407" cy="5493812"/>
          </a:xfrm>
          <a:prstGeom prst="rect">
            <a:avLst/>
          </a:prstGeom>
          <a:noFill/>
        </p:spPr>
        <p:txBody>
          <a:bodyPr wrap="square" rtlCol="0">
            <a:spAutoFit/>
          </a:bodyPr>
          <a:lstStyle/>
          <a:p>
            <a:pPr marL="285750" indent="-285750">
              <a:buFont typeface="Arial" panose="020B0604020202020204" pitchFamily="34" charset="0"/>
              <a:buChar char="•"/>
            </a:pPr>
            <a:r>
              <a:rPr lang="en-GB" sz="2700" dirty="0">
                <a:effectLst/>
                <a:latin typeface="Arial" panose="020B0604020202020204" pitchFamily="34" charset="0"/>
                <a:cs typeface="Arial" panose="020B0604020202020204" pitchFamily="34" charset="0"/>
              </a:rPr>
              <a:t>No smoking stadium (including vaping)</a:t>
            </a:r>
          </a:p>
          <a:p>
            <a:pPr marL="285750" indent="-285750">
              <a:buFont typeface="Arial" panose="020B0604020202020204" pitchFamily="34" charset="0"/>
              <a:buChar char="•"/>
            </a:pPr>
            <a:endParaRPr lang="en-GB" sz="2700"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700" dirty="0">
                <a:effectLst/>
                <a:latin typeface="Arial" panose="020B0604020202020204" pitchFamily="34" charset="0"/>
                <a:cs typeface="Arial" panose="020B0604020202020204" pitchFamily="34" charset="0"/>
              </a:rPr>
              <a:t>No Fire Alarm test planned – fire exits signposted green</a:t>
            </a:r>
          </a:p>
          <a:p>
            <a:pPr marL="285750" indent="-285750">
              <a:buFont typeface="Arial" panose="020B0604020202020204" pitchFamily="34" charset="0"/>
              <a:buChar char="•"/>
            </a:pPr>
            <a:endParaRPr lang="en-GB" sz="2700"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700" dirty="0">
                <a:effectLst/>
                <a:latin typeface="Arial" panose="020B0604020202020204" pitchFamily="34" charset="0"/>
                <a:cs typeface="Arial" panose="020B0604020202020204" pitchFamily="34" charset="0"/>
              </a:rPr>
              <a:t>First Aid – if required please highlight with a member of our team</a:t>
            </a:r>
          </a:p>
          <a:p>
            <a:pPr marL="285750" indent="-285750">
              <a:buFont typeface="Arial" panose="020B0604020202020204" pitchFamily="34" charset="0"/>
              <a:buChar char="•"/>
            </a:pPr>
            <a:endParaRPr lang="en-GB" sz="2700"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700" dirty="0">
                <a:effectLst/>
                <a:latin typeface="Arial" panose="020B0604020202020204" pitchFamily="34" charset="0"/>
                <a:cs typeface="Arial" panose="020B0604020202020204" pitchFamily="34" charset="0"/>
              </a:rPr>
              <a:t>Toilets – located at either end of the 40/20 lounge</a:t>
            </a:r>
          </a:p>
          <a:p>
            <a:pPr marL="285750" indent="-285750">
              <a:buFont typeface="Arial" panose="020B0604020202020204" pitchFamily="34" charset="0"/>
              <a:buChar char="•"/>
            </a:pPr>
            <a:endParaRPr lang="en-GB" sz="27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700" dirty="0">
                <a:effectLst/>
                <a:latin typeface="Arial" panose="020B0604020202020204" pitchFamily="34" charset="0"/>
                <a:cs typeface="Arial" panose="020B0604020202020204" pitchFamily="34" charset="0"/>
              </a:rPr>
              <a:t>Wi-Fi connection - </a:t>
            </a:r>
            <a:r>
              <a:rPr lang="en-GB" sz="2700" b="1" dirty="0">
                <a:effectLst/>
                <a:latin typeface="Arial" panose="020B0604020202020204" pitchFamily="34" charset="0"/>
                <a:cs typeface="Arial" panose="020B0604020202020204" pitchFamily="34" charset="0"/>
              </a:rPr>
              <a:t>Wolves Corporate </a:t>
            </a:r>
            <a:r>
              <a:rPr lang="en-GB" sz="2700" dirty="0">
                <a:effectLst/>
                <a:latin typeface="Arial" panose="020B0604020202020204" pitchFamily="34" charset="0"/>
                <a:cs typeface="Arial" panose="020B0604020202020204" pitchFamily="34" charset="0"/>
              </a:rPr>
              <a:t>Password - </a:t>
            </a:r>
            <a:r>
              <a:rPr lang="en-GB" sz="2700" b="1" dirty="0">
                <a:effectLst/>
                <a:latin typeface="Arial" panose="020B0604020202020204" pitchFamily="34" charset="0"/>
                <a:cs typeface="Arial" panose="020B0604020202020204" pitchFamily="34" charset="0"/>
              </a:rPr>
              <a:t>W0lv35C0rP</a:t>
            </a:r>
            <a:endParaRPr lang="en-GB" sz="2700" dirty="0">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7199AEF-1F2F-3D80-058B-3EF1E7D16A61}"/>
              </a:ext>
            </a:extLst>
          </p:cNvPr>
          <p:cNvPicPr>
            <a:picLocks noChangeAspect="1"/>
          </p:cNvPicPr>
          <p:nvPr/>
        </p:nvPicPr>
        <p:blipFill>
          <a:blip r:embed="rId3"/>
          <a:stretch>
            <a:fillRect/>
          </a:stretch>
        </p:blipFill>
        <p:spPr>
          <a:xfrm>
            <a:off x="7045790" y="2325812"/>
            <a:ext cx="4687300" cy="2636606"/>
          </a:xfrm>
          <a:prstGeom prst="rect">
            <a:avLst/>
          </a:prstGeom>
        </p:spPr>
      </p:pic>
    </p:spTree>
    <p:extLst>
      <p:ext uri="{BB962C8B-B14F-4D97-AF65-F5344CB8AC3E}">
        <p14:creationId xmlns:p14="http://schemas.microsoft.com/office/powerpoint/2010/main" val="1352786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7B4215-626B-14AB-4ED7-57A570E0C846}"/>
              </a:ext>
            </a:extLst>
          </p:cNvPr>
          <p:cNvPicPr>
            <a:picLocks noChangeAspect="1"/>
          </p:cNvPicPr>
          <p:nvPr/>
        </p:nvPicPr>
        <p:blipFill>
          <a:blip r:embed="rId2"/>
          <a:stretch>
            <a:fillRect/>
          </a:stretch>
        </p:blipFill>
        <p:spPr>
          <a:xfrm>
            <a:off x="74834" y="-10990"/>
            <a:ext cx="12042332" cy="6868990"/>
          </a:xfrm>
          <a:prstGeom prst="rect">
            <a:avLst/>
          </a:prstGeom>
        </p:spPr>
      </p:pic>
    </p:spTree>
    <p:extLst>
      <p:ext uri="{BB962C8B-B14F-4D97-AF65-F5344CB8AC3E}">
        <p14:creationId xmlns:p14="http://schemas.microsoft.com/office/powerpoint/2010/main" val="3987941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E9E76-3688-41CD-9FEC-542A4EFD1670}"/>
              </a:ext>
            </a:extLst>
          </p:cNvPr>
          <p:cNvSpPr>
            <a:spLocks noGrp="1"/>
          </p:cNvSpPr>
          <p:nvPr>
            <p:ph type="title"/>
          </p:nvPr>
        </p:nvSpPr>
        <p:spPr>
          <a:xfrm>
            <a:off x="559831" y="774379"/>
            <a:ext cx="10515600" cy="421798"/>
          </a:xfrm>
        </p:spPr>
        <p:txBody>
          <a:bodyPr>
            <a:normAutofit fontScale="90000"/>
          </a:bodyPr>
          <a:lstStyle/>
          <a:p>
            <a:r>
              <a:rPr lang="en-GB" sz="3600" b="1" dirty="0">
                <a:solidFill>
                  <a:srgbClr val="0070C0"/>
                </a:solidFill>
                <a:latin typeface="Arial" panose="020B0604020202020204" pitchFamily="34" charset="0"/>
                <a:cs typeface="Arial" panose="020B0604020202020204" pitchFamily="34" charset="0"/>
              </a:rPr>
              <a:t>Looking ahead - capital investments 2023-24</a:t>
            </a: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1515EFED-A79A-45DA-97FE-5AB80F10CA7A}"/>
              </a:ext>
            </a:extLst>
          </p:cNvPr>
          <p:cNvPicPr>
            <a:picLocks noChangeAspect="1"/>
          </p:cNvPicPr>
          <p:nvPr/>
        </p:nvPicPr>
        <p:blipFill>
          <a:blip r:embed="rId2"/>
          <a:stretch>
            <a:fillRect/>
          </a:stretch>
        </p:blipFill>
        <p:spPr>
          <a:xfrm>
            <a:off x="9567122" y="0"/>
            <a:ext cx="2624877" cy="1325563"/>
          </a:xfrm>
          <a:custGeom>
            <a:avLst/>
            <a:gdLst/>
            <a:ahLst/>
            <a:cxnLst/>
            <a:rect l="l" t="t" r="r" b="b"/>
            <a:pathLst>
              <a:path w="4141760" h="4377846">
                <a:moveTo>
                  <a:pt x="0" y="0"/>
                </a:moveTo>
                <a:lnTo>
                  <a:pt x="4141760" y="0"/>
                </a:lnTo>
                <a:lnTo>
                  <a:pt x="4141760" y="4377846"/>
                </a:lnTo>
                <a:lnTo>
                  <a:pt x="0" y="4377846"/>
                </a:lnTo>
                <a:close/>
              </a:path>
            </a:pathLst>
          </a:custGeom>
        </p:spPr>
      </p:pic>
      <p:sp>
        <p:nvSpPr>
          <p:cNvPr id="6" name="TextBox 5">
            <a:extLst>
              <a:ext uri="{FF2B5EF4-FFF2-40B4-BE49-F238E27FC236}">
                <a16:creationId xmlns:a16="http://schemas.microsoft.com/office/drawing/2014/main" id="{CAFFD8F1-A03D-CFE0-CB1E-98E91094ED9D}"/>
              </a:ext>
            </a:extLst>
          </p:cNvPr>
          <p:cNvSpPr txBox="1"/>
          <p:nvPr/>
        </p:nvSpPr>
        <p:spPr>
          <a:xfrm>
            <a:off x="601040" y="1325563"/>
            <a:ext cx="9141615" cy="5078313"/>
          </a:xfrm>
          <a:prstGeom prst="rect">
            <a:avLst/>
          </a:prstGeom>
          <a:noFill/>
        </p:spPr>
        <p:txBody>
          <a:bodyPr wrap="square" rtlCol="0">
            <a:spAutoFit/>
          </a:bodyPr>
          <a:lstStyle/>
          <a:p>
            <a:pPr marL="342900" indent="-342900">
              <a:buFont typeface="Arial" panose="020B0604020202020204" pitchFamily="34" charset="0"/>
              <a:buChar char="•"/>
            </a:pPr>
            <a:r>
              <a:rPr lang="en-GB" sz="2700" dirty="0">
                <a:latin typeface="Arial" panose="020B0604020202020204" pitchFamily="34" charset="0"/>
                <a:cs typeface="Arial" panose="020B0604020202020204" pitchFamily="34" charset="0"/>
              </a:rPr>
              <a:t>£40m modernisation - Mossley Hill Hospital MH facility</a:t>
            </a:r>
          </a:p>
          <a:p>
            <a:pPr marL="342900" indent="-342900">
              <a:buFont typeface="Arial" panose="020B0604020202020204" pitchFamily="34" charset="0"/>
              <a:buChar char="•"/>
            </a:pPr>
            <a:endParaRPr lang="en-GB" sz="27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700" dirty="0">
                <a:latin typeface="Arial" panose="020B0604020202020204" pitchFamily="34" charset="0"/>
                <a:cs typeface="Arial" panose="020B0604020202020204" pitchFamily="34" charset="0"/>
              </a:rPr>
              <a:t>Further investment in Warrington (£7.5m) and Clatterbridge (£4m) community diagnostic centres</a:t>
            </a:r>
          </a:p>
          <a:p>
            <a:pPr marL="342900" indent="-342900">
              <a:buFont typeface="Arial" panose="020B0604020202020204" pitchFamily="34" charset="0"/>
              <a:buChar char="•"/>
            </a:pPr>
            <a:endParaRPr lang="en-GB" sz="27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700" dirty="0">
                <a:latin typeface="Arial" panose="020B0604020202020204" pitchFamily="34" charset="0"/>
                <a:cs typeface="Arial" panose="020B0604020202020204" pitchFamily="34" charset="0"/>
              </a:rPr>
              <a:t>£5m on new </a:t>
            </a:r>
            <a:r>
              <a:rPr lang="en-GB" sz="2700" dirty="0" err="1">
                <a:latin typeface="Arial" panose="020B0604020202020204" pitchFamily="34" charset="0"/>
                <a:cs typeface="Arial" panose="020B0604020202020204" pitchFamily="34" charset="0"/>
              </a:rPr>
              <a:t>Arrowe</a:t>
            </a:r>
            <a:r>
              <a:rPr lang="en-GB" sz="2700" dirty="0">
                <a:latin typeface="Arial" panose="020B0604020202020204" pitchFamily="34" charset="0"/>
                <a:cs typeface="Arial" panose="020B0604020202020204" pitchFamily="34" charset="0"/>
              </a:rPr>
              <a:t> Park Hospital A&amp;E</a:t>
            </a:r>
          </a:p>
          <a:p>
            <a:pPr marL="342900" indent="-342900">
              <a:buFont typeface="Arial" panose="020B0604020202020204" pitchFamily="34" charset="0"/>
              <a:buChar char="•"/>
            </a:pPr>
            <a:endParaRPr lang="en-GB" sz="27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700" dirty="0">
                <a:latin typeface="Arial" panose="020B0604020202020204" pitchFamily="34" charset="0"/>
                <a:cs typeface="Arial" panose="020B0604020202020204" pitchFamily="34" charset="0"/>
              </a:rPr>
              <a:t>Further elective recovery investment at both Mid   Cheshire (£9.5m) and Alder Hey (£4m)</a:t>
            </a:r>
          </a:p>
          <a:p>
            <a:pPr marL="342900" indent="-342900">
              <a:buFont typeface="Arial" panose="020B0604020202020204" pitchFamily="34" charset="0"/>
              <a:buChar char="•"/>
            </a:pPr>
            <a:endParaRPr lang="en-GB" sz="27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700" dirty="0">
                <a:latin typeface="Arial" panose="020B0604020202020204" pitchFamily="34" charset="0"/>
                <a:cs typeface="Arial" panose="020B0604020202020204" pitchFamily="34" charset="0"/>
              </a:rPr>
              <a:t>Electronic Patient Records – Liverpool (£19m), Mid    and East Cheshire (£15m), Warrington (£7m)</a:t>
            </a:r>
          </a:p>
        </p:txBody>
      </p:sp>
      <p:pic>
        <p:nvPicPr>
          <p:cNvPr id="7" name="Picture 6">
            <a:extLst>
              <a:ext uri="{FF2B5EF4-FFF2-40B4-BE49-F238E27FC236}">
                <a16:creationId xmlns:a16="http://schemas.microsoft.com/office/drawing/2014/main" id="{6C95A217-C0BA-4351-6066-6057A386AEB0}"/>
              </a:ext>
            </a:extLst>
          </p:cNvPr>
          <p:cNvPicPr>
            <a:picLocks noChangeAspect="1"/>
          </p:cNvPicPr>
          <p:nvPr/>
        </p:nvPicPr>
        <p:blipFill>
          <a:blip r:embed="rId3"/>
          <a:stretch>
            <a:fillRect/>
          </a:stretch>
        </p:blipFill>
        <p:spPr>
          <a:xfrm>
            <a:off x="9240196" y="2192070"/>
            <a:ext cx="1213776" cy="1179902"/>
          </a:xfrm>
          <a:prstGeom prst="rect">
            <a:avLst/>
          </a:prstGeom>
        </p:spPr>
      </p:pic>
      <p:pic>
        <p:nvPicPr>
          <p:cNvPr id="8" name="Picture 7">
            <a:extLst>
              <a:ext uri="{FF2B5EF4-FFF2-40B4-BE49-F238E27FC236}">
                <a16:creationId xmlns:a16="http://schemas.microsoft.com/office/drawing/2014/main" id="{22FCAE07-1EF4-BEFD-A4FD-06AA58EBDE3D}"/>
              </a:ext>
            </a:extLst>
          </p:cNvPr>
          <p:cNvPicPr>
            <a:picLocks noChangeAspect="1"/>
          </p:cNvPicPr>
          <p:nvPr/>
        </p:nvPicPr>
        <p:blipFill>
          <a:blip r:embed="rId4"/>
          <a:stretch>
            <a:fillRect/>
          </a:stretch>
        </p:blipFill>
        <p:spPr>
          <a:xfrm>
            <a:off x="10606371" y="2135318"/>
            <a:ext cx="1079086" cy="1359526"/>
          </a:xfrm>
          <a:prstGeom prst="rect">
            <a:avLst/>
          </a:prstGeom>
        </p:spPr>
      </p:pic>
      <p:pic>
        <p:nvPicPr>
          <p:cNvPr id="9" name="Picture 8">
            <a:extLst>
              <a:ext uri="{FF2B5EF4-FFF2-40B4-BE49-F238E27FC236}">
                <a16:creationId xmlns:a16="http://schemas.microsoft.com/office/drawing/2014/main" id="{DE2CCC56-8AD6-1513-D096-39C5D8315737}"/>
              </a:ext>
            </a:extLst>
          </p:cNvPr>
          <p:cNvPicPr>
            <a:picLocks noChangeAspect="1"/>
          </p:cNvPicPr>
          <p:nvPr/>
        </p:nvPicPr>
        <p:blipFill>
          <a:blip r:embed="rId5"/>
          <a:stretch>
            <a:fillRect/>
          </a:stretch>
        </p:blipFill>
        <p:spPr>
          <a:xfrm>
            <a:off x="9118832" y="3827666"/>
            <a:ext cx="1335140" cy="1780186"/>
          </a:xfrm>
          <a:prstGeom prst="rect">
            <a:avLst/>
          </a:prstGeom>
        </p:spPr>
      </p:pic>
      <p:pic>
        <p:nvPicPr>
          <p:cNvPr id="10" name="Picture 9">
            <a:extLst>
              <a:ext uri="{FF2B5EF4-FFF2-40B4-BE49-F238E27FC236}">
                <a16:creationId xmlns:a16="http://schemas.microsoft.com/office/drawing/2014/main" id="{45395B34-9588-F527-DBC3-2DF4AF5C3088}"/>
              </a:ext>
            </a:extLst>
          </p:cNvPr>
          <p:cNvPicPr>
            <a:picLocks noChangeAspect="1"/>
          </p:cNvPicPr>
          <p:nvPr/>
        </p:nvPicPr>
        <p:blipFill>
          <a:blip r:embed="rId6"/>
          <a:stretch>
            <a:fillRect/>
          </a:stretch>
        </p:blipFill>
        <p:spPr>
          <a:xfrm>
            <a:off x="10700867" y="4056285"/>
            <a:ext cx="890093" cy="1322947"/>
          </a:xfrm>
          <a:prstGeom prst="rect">
            <a:avLst/>
          </a:prstGeom>
        </p:spPr>
      </p:pic>
    </p:spTree>
    <p:extLst>
      <p:ext uri="{BB962C8B-B14F-4D97-AF65-F5344CB8AC3E}">
        <p14:creationId xmlns:p14="http://schemas.microsoft.com/office/powerpoint/2010/main" val="3461687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E9E76-3688-41CD-9FEC-542A4EFD1670}"/>
              </a:ext>
            </a:extLst>
          </p:cNvPr>
          <p:cNvSpPr>
            <a:spLocks noGrp="1"/>
          </p:cNvSpPr>
          <p:nvPr>
            <p:ph type="title"/>
          </p:nvPr>
        </p:nvSpPr>
        <p:spPr>
          <a:xfrm>
            <a:off x="559831" y="774379"/>
            <a:ext cx="10515600" cy="421798"/>
          </a:xfrm>
        </p:spPr>
        <p:txBody>
          <a:bodyPr>
            <a:normAutofit fontScale="90000"/>
          </a:bodyPr>
          <a:lstStyle/>
          <a:p>
            <a:r>
              <a:rPr lang="en-GB" sz="3600" b="1" dirty="0">
                <a:solidFill>
                  <a:srgbClr val="0070C0"/>
                </a:solidFill>
                <a:latin typeface="Arial" panose="020B0604020202020204" pitchFamily="34" charset="0"/>
                <a:cs typeface="Arial" panose="020B0604020202020204" pitchFamily="34" charset="0"/>
              </a:rPr>
              <a:t>Q&amp;A</a:t>
            </a: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1515EFED-A79A-45DA-97FE-5AB80F10CA7A}"/>
              </a:ext>
            </a:extLst>
          </p:cNvPr>
          <p:cNvPicPr>
            <a:picLocks noChangeAspect="1"/>
          </p:cNvPicPr>
          <p:nvPr/>
        </p:nvPicPr>
        <p:blipFill>
          <a:blip r:embed="rId2"/>
          <a:stretch>
            <a:fillRect/>
          </a:stretch>
        </p:blipFill>
        <p:spPr>
          <a:xfrm>
            <a:off x="9567122" y="0"/>
            <a:ext cx="2624877" cy="1325563"/>
          </a:xfrm>
          <a:custGeom>
            <a:avLst/>
            <a:gdLst/>
            <a:ahLst/>
            <a:cxnLst/>
            <a:rect l="l" t="t" r="r" b="b"/>
            <a:pathLst>
              <a:path w="4141760" h="4377846">
                <a:moveTo>
                  <a:pt x="0" y="0"/>
                </a:moveTo>
                <a:lnTo>
                  <a:pt x="4141760" y="0"/>
                </a:lnTo>
                <a:lnTo>
                  <a:pt x="4141760" y="4377846"/>
                </a:lnTo>
                <a:lnTo>
                  <a:pt x="0" y="4377846"/>
                </a:lnTo>
                <a:close/>
              </a:path>
            </a:pathLst>
          </a:custGeom>
        </p:spPr>
      </p:pic>
      <p:pic>
        <p:nvPicPr>
          <p:cNvPr id="3" name="Picture 2">
            <a:extLst>
              <a:ext uri="{FF2B5EF4-FFF2-40B4-BE49-F238E27FC236}">
                <a16:creationId xmlns:a16="http://schemas.microsoft.com/office/drawing/2014/main" id="{81EB171B-5499-B1E5-C9DB-C66BCD208A4C}"/>
              </a:ext>
            </a:extLst>
          </p:cNvPr>
          <p:cNvPicPr>
            <a:picLocks noChangeAspect="1"/>
          </p:cNvPicPr>
          <p:nvPr/>
        </p:nvPicPr>
        <p:blipFill>
          <a:blip r:embed="rId3"/>
          <a:stretch>
            <a:fillRect/>
          </a:stretch>
        </p:blipFill>
        <p:spPr>
          <a:xfrm>
            <a:off x="3253055" y="1196177"/>
            <a:ext cx="5685890" cy="5685890"/>
          </a:xfrm>
          <a:prstGeom prst="rect">
            <a:avLst/>
          </a:prstGeom>
        </p:spPr>
      </p:pic>
    </p:spTree>
    <p:extLst>
      <p:ext uri="{BB962C8B-B14F-4D97-AF65-F5344CB8AC3E}">
        <p14:creationId xmlns:p14="http://schemas.microsoft.com/office/powerpoint/2010/main" val="4280977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E9E76-3688-41CD-9FEC-542A4EFD1670}"/>
              </a:ext>
            </a:extLst>
          </p:cNvPr>
          <p:cNvSpPr>
            <a:spLocks noGrp="1"/>
          </p:cNvSpPr>
          <p:nvPr>
            <p:ph type="title"/>
          </p:nvPr>
        </p:nvSpPr>
        <p:spPr>
          <a:xfrm>
            <a:off x="559831" y="774379"/>
            <a:ext cx="10515600" cy="421798"/>
          </a:xfrm>
        </p:spPr>
        <p:txBody>
          <a:bodyPr>
            <a:normAutofit fontScale="90000"/>
          </a:bodyPr>
          <a:lstStyle/>
          <a:p>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1515EFED-A79A-45DA-97FE-5AB80F10CA7A}"/>
              </a:ext>
            </a:extLst>
          </p:cNvPr>
          <p:cNvPicPr>
            <a:picLocks noChangeAspect="1"/>
          </p:cNvPicPr>
          <p:nvPr/>
        </p:nvPicPr>
        <p:blipFill>
          <a:blip r:embed="rId2"/>
          <a:stretch>
            <a:fillRect/>
          </a:stretch>
        </p:blipFill>
        <p:spPr>
          <a:xfrm>
            <a:off x="9567122" y="0"/>
            <a:ext cx="2624877" cy="1325563"/>
          </a:xfrm>
          <a:custGeom>
            <a:avLst/>
            <a:gdLst/>
            <a:ahLst/>
            <a:cxnLst/>
            <a:rect l="l" t="t" r="r" b="b"/>
            <a:pathLst>
              <a:path w="4141760" h="4377846">
                <a:moveTo>
                  <a:pt x="0" y="0"/>
                </a:moveTo>
                <a:lnTo>
                  <a:pt x="4141760" y="0"/>
                </a:lnTo>
                <a:lnTo>
                  <a:pt x="4141760" y="4377846"/>
                </a:lnTo>
                <a:lnTo>
                  <a:pt x="0" y="4377846"/>
                </a:lnTo>
                <a:close/>
              </a:path>
            </a:pathLst>
          </a:custGeom>
        </p:spPr>
      </p:pic>
      <p:sp>
        <p:nvSpPr>
          <p:cNvPr id="5" name="TextBox 4">
            <a:extLst>
              <a:ext uri="{FF2B5EF4-FFF2-40B4-BE49-F238E27FC236}">
                <a16:creationId xmlns:a16="http://schemas.microsoft.com/office/drawing/2014/main" id="{0E449C1F-EB66-98D0-CA9E-C8C6D6020667}"/>
              </a:ext>
            </a:extLst>
          </p:cNvPr>
          <p:cNvSpPr txBox="1"/>
          <p:nvPr/>
        </p:nvSpPr>
        <p:spPr>
          <a:xfrm>
            <a:off x="559831" y="985278"/>
            <a:ext cx="11072338" cy="3108543"/>
          </a:xfrm>
          <a:prstGeom prst="rect">
            <a:avLst/>
          </a:prstGeom>
          <a:noFill/>
        </p:spPr>
        <p:txBody>
          <a:bodyPr wrap="square" rtlCol="0">
            <a:spAutoFit/>
          </a:bodyPr>
          <a:lstStyle/>
          <a:p>
            <a:pPr marL="457200" indent="-457200">
              <a:buFont typeface="Arial" panose="020B0604020202020204" pitchFamily="34" charset="0"/>
              <a:buChar char="•"/>
            </a:pPr>
            <a:r>
              <a:rPr lang="en-GB" sz="2800" dirty="0">
                <a:latin typeface="Arial" panose="020B0604020202020204" pitchFamily="34" charset="0"/>
                <a:cs typeface="Arial" panose="020B0604020202020204" pitchFamily="34" charset="0"/>
              </a:rPr>
              <a:t>Website: </a:t>
            </a:r>
            <a:r>
              <a:rPr lang="en-GB" sz="2800" b="1" dirty="0">
                <a:latin typeface="Arial" panose="020B0604020202020204" pitchFamily="34" charset="0"/>
                <a:cs typeface="Arial" panose="020B0604020202020204" pitchFamily="34" charset="0"/>
                <a:hlinkClick r:id="rId3"/>
              </a:rPr>
              <a:t>cheshireandmerseyside.nhs.uk</a:t>
            </a:r>
            <a:endParaRPr lang="en-GB" sz="2800" b="1"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GB" sz="2800" b="1"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800" dirty="0">
                <a:latin typeface="Arial" panose="020B0604020202020204" pitchFamily="34" charset="0"/>
                <a:cs typeface="Arial" panose="020B0604020202020204" pitchFamily="34" charset="0"/>
              </a:rPr>
              <a:t>Social media - </a:t>
            </a:r>
            <a:r>
              <a:rPr lang="en-GB" sz="2800" b="1" dirty="0">
                <a:latin typeface="Arial" panose="020B0604020202020204" pitchFamily="34" charset="0"/>
                <a:cs typeface="Arial" panose="020B0604020202020204" pitchFamily="34" charset="0"/>
              </a:rPr>
              <a:t>@NHSCandM</a:t>
            </a:r>
          </a:p>
          <a:p>
            <a:pPr marL="457200" indent="-457200">
              <a:buFont typeface="Arial" panose="020B0604020202020204" pitchFamily="34" charset="0"/>
              <a:buChar char="•"/>
            </a:pPr>
            <a:endParaRPr lang="en-GB" sz="2800" b="1"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800" dirty="0">
                <a:latin typeface="Arial" panose="020B0604020202020204" pitchFamily="34" charset="0"/>
                <a:cs typeface="Arial" panose="020B0604020202020204" pitchFamily="34" charset="0"/>
              </a:rPr>
              <a:t>Email: </a:t>
            </a:r>
            <a:r>
              <a:rPr lang="en-GB" sz="2800" b="1" dirty="0">
                <a:latin typeface="Arial" panose="020B0604020202020204" pitchFamily="34" charset="0"/>
                <a:cs typeface="Arial" panose="020B0604020202020204" pitchFamily="34" charset="0"/>
                <a:hlinkClick r:id="rId4"/>
              </a:rPr>
              <a:t>enquiries@cheshireandmerseyside.nhs.uk</a:t>
            </a:r>
            <a:r>
              <a:rPr lang="en-GB" sz="2800" b="1"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endParaRPr lang="en-GB" sz="2800" b="1" i="0" dirty="0">
              <a:effectLst/>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800" i="0" dirty="0">
                <a:effectLst/>
                <a:latin typeface="Arial" panose="020B0604020202020204" pitchFamily="34" charset="0"/>
                <a:cs typeface="Arial" panose="020B0604020202020204" pitchFamily="34" charset="0"/>
              </a:rPr>
              <a:t>Citizens Panel: </a:t>
            </a:r>
            <a:r>
              <a:rPr lang="en-GB" sz="2800" b="1" i="0" dirty="0">
                <a:solidFill>
                  <a:srgbClr val="0563C1"/>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citizenspanel@cheshireandmerseyside.nhs.uk</a:t>
            </a:r>
            <a:endParaRPr lang="en-GB" sz="28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081F7C0-2503-C334-01A9-12C0AE1DFFA7}"/>
              </a:ext>
            </a:extLst>
          </p:cNvPr>
          <p:cNvPicPr>
            <a:picLocks noChangeAspect="1"/>
          </p:cNvPicPr>
          <p:nvPr/>
        </p:nvPicPr>
        <p:blipFill>
          <a:blip r:embed="rId6"/>
          <a:stretch>
            <a:fillRect/>
          </a:stretch>
        </p:blipFill>
        <p:spPr>
          <a:xfrm>
            <a:off x="4130211" y="4129264"/>
            <a:ext cx="4011343" cy="2675534"/>
          </a:xfrm>
          <a:prstGeom prst="rect">
            <a:avLst/>
          </a:prstGeom>
        </p:spPr>
      </p:pic>
      <p:sp>
        <p:nvSpPr>
          <p:cNvPr id="7" name="Title 1">
            <a:extLst>
              <a:ext uri="{FF2B5EF4-FFF2-40B4-BE49-F238E27FC236}">
                <a16:creationId xmlns:a16="http://schemas.microsoft.com/office/drawing/2014/main" id="{2FE31706-0559-F1C9-6428-DF06579E7423}"/>
              </a:ext>
            </a:extLst>
          </p:cNvPr>
          <p:cNvSpPr txBox="1">
            <a:spLocks/>
          </p:cNvSpPr>
          <p:nvPr/>
        </p:nvSpPr>
        <p:spPr>
          <a:xfrm>
            <a:off x="457089" y="382919"/>
            <a:ext cx="10515600" cy="421798"/>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1200" b="1" dirty="0">
                <a:solidFill>
                  <a:srgbClr val="0070C0"/>
                </a:solidFill>
                <a:latin typeface="Arial" panose="020B0604020202020204" pitchFamily="34" charset="0"/>
                <a:cs typeface="Arial" panose="020B0604020202020204" pitchFamily="34" charset="0"/>
              </a:rPr>
              <a:t>Keep in touch</a:t>
            </a: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5675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a:hlinkClick r:id="" action="ppaction://media"/>
            <a:extLst>
              <a:ext uri="{FF2B5EF4-FFF2-40B4-BE49-F238E27FC236}">
                <a16:creationId xmlns:a16="http://schemas.microsoft.com/office/drawing/2014/main" id="{5C66A692-2A73-6DD8-5C98-EB9C8D736A42}"/>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p:blipFill>
        <p:spPr>
          <a:xfrm>
            <a:off x="0" y="0"/>
            <a:ext cx="12192001" cy="6858000"/>
          </a:xfrm>
          <a:prstGeom prst="rect">
            <a:avLst/>
          </a:prstGeom>
        </p:spPr>
      </p:pic>
    </p:spTree>
    <p:extLst>
      <p:ext uri="{BB962C8B-B14F-4D97-AF65-F5344CB8AC3E}">
        <p14:creationId xmlns:p14="http://schemas.microsoft.com/office/powerpoint/2010/main" val="23311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E9E76-3688-41CD-9FEC-542A4EFD1670}"/>
              </a:ext>
            </a:extLst>
          </p:cNvPr>
          <p:cNvSpPr>
            <a:spLocks noGrp="1"/>
          </p:cNvSpPr>
          <p:nvPr>
            <p:ph type="title"/>
          </p:nvPr>
        </p:nvSpPr>
        <p:spPr>
          <a:xfrm>
            <a:off x="598767" y="710565"/>
            <a:ext cx="10515600" cy="421798"/>
          </a:xfrm>
        </p:spPr>
        <p:txBody>
          <a:bodyPr>
            <a:normAutofit fontScale="90000"/>
          </a:bodyPr>
          <a:lstStyle/>
          <a:p>
            <a:r>
              <a:rPr lang="en-GB" sz="3600" b="1">
                <a:solidFill>
                  <a:srgbClr val="0070C0"/>
                </a:solidFill>
                <a:latin typeface="Arial" panose="020B0604020202020204" pitchFamily="34" charset="0"/>
                <a:cs typeface="Arial" panose="020B0604020202020204" pitchFamily="34" charset="0"/>
              </a:rPr>
              <a:t>Reflections on the year</a:t>
            </a:r>
            <a:br>
              <a:rPr lang="en-GB">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1515EFED-A79A-45DA-97FE-5AB80F10CA7A}"/>
              </a:ext>
            </a:extLst>
          </p:cNvPr>
          <p:cNvPicPr>
            <a:picLocks noChangeAspect="1"/>
          </p:cNvPicPr>
          <p:nvPr/>
        </p:nvPicPr>
        <p:blipFill>
          <a:blip r:embed="rId2"/>
          <a:stretch>
            <a:fillRect/>
          </a:stretch>
        </p:blipFill>
        <p:spPr>
          <a:xfrm>
            <a:off x="9567122" y="0"/>
            <a:ext cx="2624877" cy="1325563"/>
          </a:xfrm>
          <a:custGeom>
            <a:avLst/>
            <a:gdLst/>
            <a:ahLst/>
            <a:cxnLst/>
            <a:rect l="l" t="t" r="r" b="b"/>
            <a:pathLst>
              <a:path w="4141760" h="4377846">
                <a:moveTo>
                  <a:pt x="0" y="0"/>
                </a:moveTo>
                <a:lnTo>
                  <a:pt x="4141760" y="0"/>
                </a:lnTo>
                <a:lnTo>
                  <a:pt x="4141760" y="4377846"/>
                </a:lnTo>
                <a:lnTo>
                  <a:pt x="0" y="4377846"/>
                </a:lnTo>
                <a:close/>
              </a:path>
            </a:pathLst>
          </a:custGeom>
        </p:spPr>
      </p:pic>
      <p:pic>
        <p:nvPicPr>
          <p:cNvPr id="6" name="Picture 5">
            <a:extLst>
              <a:ext uri="{FF2B5EF4-FFF2-40B4-BE49-F238E27FC236}">
                <a16:creationId xmlns:a16="http://schemas.microsoft.com/office/drawing/2014/main" id="{ADC09550-54E8-5B80-2F3D-D3B4341BF4E5}"/>
              </a:ext>
            </a:extLst>
          </p:cNvPr>
          <p:cNvPicPr>
            <a:picLocks noChangeAspect="1"/>
          </p:cNvPicPr>
          <p:nvPr/>
        </p:nvPicPr>
        <p:blipFill>
          <a:blip r:embed="rId3"/>
          <a:stretch>
            <a:fillRect/>
          </a:stretch>
        </p:blipFill>
        <p:spPr>
          <a:xfrm>
            <a:off x="6493266" y="3857711"/>
            <a:ext cx="4923785" cy="2771387"/>
          </a:xfrm>
          <a:prstGeom prst="rect">
            <a:avLst/>
          </a:prstGeom>
        </p:spPr>
      </p:pic>
      <p:pic>
        <p:nvPicPr>
          <p:cNvPr id="8" name="Picture 7">
            <a:extLst>
              <a:ext uri="{FF2B5EF4-FFF2-40B4-BE49-F238E27FC236}">
                <a16:creationId xmlns:a16="http://schemas.microsoft.com/office/drawing/2014/main" id="{7B69ABA5-BEA3-C767-BEF4-094E3D1DC027}"/>
              </a:ext>
            </a:extLst>
          </p:cNvPr>
          <p:cNvPicPr>
            <a:picLocks noChangeAspect="1"/>
          </p:cNvPicPr>
          <p:nvPr/>
        </p:nvPicPr>
        <p:blipFill>
          <a:blip r:embed="rId4"/>
          <a:stretch>
            <a:fillRect/>
          </a:stretch>
        </p:blipFill>
        <p:spPr>
          <a:xfrm>
            <a:off x="1982912" y="3968973"/>
            <a:ext cx="2689835" cy="2689835"/>
          </a:xfrm>
          <a:prstGeom prst="rect">
            <a:avLst/>
          </a:prstGeom>
        </p:spPr>
      </p:pic>
      <p:pic>
        <p:nvPicPr>
          <p:cNvPr id="9" name="Picture 8">
            <a:extLst>
              <a:ext uri="{FF2B5EF4-FFF2-40B4-BE49-F238E27FC236}">
                <a16:creationId xmlns:a16="http://schemas.microsoft.com/office/drawing/2014/main" id="{59327287-F0DB-BB52-E290-A97281259898}"/>
              </a:ext>
            </a:extLst>
          </p:cNvPr>
          <p:cNvPicPr>
            <a:picLocks noChangeAspect="1"/>
          </p:cNvPicPr>
          <p:nvPr/>
        </p:nvPicPr>
        <p:blipFill>
          <a:blip r:embed="rId5"/>
          <a:stretch>
            <a:fillRect/>
          </a:stretch>
        </p:blipFill>
        <p:spPr>
          <a:xfrm>
            <a:off x="6493266" y="1132362"/>
            <a:ext cx="4923785" cy="2461893"/>
          </a:xfrm>
          <a:prstGeom prst="rect">
            <a:avLst/>
          </a:prstGeom>
        </p:spPr>
      </p:pic>
      <p:pic>
        <p:nvPicPr>
          <p:cNvPr id="11" name="Picture 10">
            <a:extLst>
              <a:ext uri="{FF2B5EF4-FFF2-40B4-BE49-F238E27FC236}">
                <a16:creationId xmlns:a16="http://schemas.microsoft.com/office/drawing/2014/main" id="{ED9B5020-3A7E-C766-C482-55142190D638}"/>
              </a:ext>
            </a:extLst>
          </p:cNvPr>
          <p:cNvPicPr>
            <a:picLocks noChangeAspect="1"/>
          </p:cNvPicPr>
          <p:nvPr/>
        </p:nvPicPr>
        <p:blipFill>
          <a:blip r:embed="rId6"/>
          <a:stretch>
            <a:fillRect/>
          </a:stretch>
        </p:blipFill>
        <p:spPr>
          <a:xfrm>
            <a:off x="939334" y="1109054"/>
            <a:ext cx="4660082" cy="2621296"/>
          </a:xfrm>
          <a:prstGeom prst="rect">
            <a:avLst/>
          </a:prstGeom>
        </p:spPr>
      </p:pic>
    </p:spTree>
    <p:extLst>
      <p:ext uri="{BB962C8B-B14F-4D97-AF65-F5344CB8AC3E}">
        <p14:creationId xmlns:p14="http://schemas.microsoft.com/office/powerpoint/2010/main" val="2121326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E9E76-3688-41CD-9FEC-542A4EFD1670}"/>
              </a:ext>
            </a:extLst>
          </p:cNvPr>
          <p:cNvSpPr>
            <a:spLocks noGrp="1"/>
          </p:cNvSpPr>
          <p:nvPr>
            <p:ph type="title"/>
          </p:nvPr>
        </p:nvSpPr>
        <p:spPr>
          <a:xfrm>
            <a:off x="559831" y="774379"/>
            <a:ext cx="10515600" cy="421798"/>
          </a:xfrm>
        </p:spPr>
        <p:txBody>
          <a:bodyPr>
            <a:normAutofit fontScale="90000"/>
          </a:bodyPr>
          <a:lstStyle/>
          <a:p>
            <a:r>
              <a:rPr lang="en-GB" sz="3600" b="1" dirty="0">
                <a:solidFill>
                  <a:srgbClr val="0070C0"/>
                </a:solidFill>
                <a:latin typeface="Arial" panose="020B0604020202020204" pitchFamily="34" charset="0"/>
                <a:cs typeface="Arial" panose="020B0604020202020204" pitchFamily="34" charset="0"/>
              </a:rPr>
              <a:t>Annual Report - Performance 2022-23</a:t>
            </a: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1515EFED-A79A-45DA-97FE-5AB80F10CA7A}"/>
              </a:ext>
            </a:extLst>
          </p:cNvPr>
          <p:cNvPicPr>
            <a:picLocks noChangeAspect="1"/>
          </p:cNvPicPr>
          <p:nvPr/>
        </p:nvPicPr>
        <p:blipFill>
          <a:blip r:embed="rId2"/>
          <a:stretch>
            <a:fillRect/>
          </a:stretch>
        </p:blipFill>
        <p:spPr>
          <a:xfrm>
            <a:off x="9567122" y="0"/>
            <a:ext cx="2624877" cy="1325563"/>
          </a:xfrm>
          <a:custGeom>
            <a:avLst/>
            <a:gdLst/>
            <a:ahLst/>
            <a:cxnLst/>
            <a:rect l="l" t="t" r="r" b="b"/>
            <a:pathLst>
              <a:path w="4141760" h="4377846">
                <a:moveTo>
                  <a:pt x="0" y="0"/>
                </a:moveTo>
                <a:lnTo>
                  <a:pt x="4141760" y="0"/>
                </a:lnTo>
                <a:lnTo>
                  <a:pt x="4141760" y="4377846"/>
                </a:lnTo>
                <a:lnTo>
                  <a:pt x="0" y="4377846"/>
                </a:lnTo>
                <a:close/>
              </a:path>
            </a:pathLst>
          </a:custGeom>
        </p:spPr>
      </p:pic>
      <p:sp>
        <p:nvSpPr>
          <p:cNvPr id="5" name="TextBox 4">
            <a:extLst>
              <a:ext uri="{FF2B5EF4-FFF2-40B4-BE49-F238E27FC236}">
                <a16:creationId xmlns:a16="http://schemas.microsoft.com/office/drawing/2014/main" id="{17A1C55E-19D9-8BFF-F033-11F26D3E0CC2}"/>
              </a:ext>
            </a:extLst>
          </p:cNvPr>
          <p:cNvSpPr txBox="1"/>
          <p:nvPr/>
        </p:nvSpPr>
        <p:spPr>
          <a:xfrm>
            <a:off x="750014" y="3105834"/>
            <a:ext cx="7715892" cy="646331"/>
          </a:xfrm>
          <a:prstGeom prst="rect">
            <a:avLst/>
          </a:prstGeom>
          <a:noFill/>
        </p:spPr>
        <p:txBody>
          <a:bodyPr wrap="square" rtlCol="0">
            <a:spAutoFit/>
          </a:bodyPr>
          <a:lstStyle/>
          <a:p>
            <a:r>
              <a:rPr lang="en-GB" sz="3600" b="1" dirty="0">
                <a:latin typeface="Arial" panose="020B0604020202020204" pitchFamily="34" charset="0"/>
                <a:cs typeface="Arial" panose="020B0604020202020204" pitchFamily="34" charset="0"/>
              </a:rPr>
              <a:t>Graham Urwin – Chief Executive</a:t>
            </a:r>
          </a:p>
        </p:txBody>
      </p:sp>
      <p:pic>
        <p:nvPicPr>
          <p:cNvPr id="7" name="Picture 6">
            <a:extLst>
              <a:ext uri="{FF2B5EF4-FFF2-40B4-BE49-F238E27FC236}">
                <a16:creationId xmlns:a16="http://schemas.microsoft.com/office/drawing/2014/main" id="{34AECD53-A957-B6CB-8118-4E35F0765FE6}"/>
              </a:ext>
            </a:extLst>
          </p:cNvPr>
          <p:cNvPicPr>
            <a:picLocks noChangeAspect="1"/>
          </p:cNvPicPr>
          <p:nvPr/>
        </p:nvPicPr>
        <p:blipFill>
          <a:blip r:embed="rId3"/>
          <a:stretch>
            <a:fillRect/>
          </a:stretch>
        </p:blipFill>
        <p:spPr>
          <a:xfrm>
            <a:off x="8465906" y="1687305"/>
            <a:ext cx="3163445" cy="3701490"/>
          </a:xfrm>
          <a:prstGeom prst="rect">
            <a:avLst/>
          </a:prstGeom>
        </p:spPr>
      </p:pic>
    </p:spTree>
    <p:extLst>
      <p:ext uri="{BB962C8B-B14F-4D97-AF65-F5344CB8AC3E}">
        <p14:creationId xmlns:p14="http://schemas.microsoft.com/office/powerpoint/2010/main" val="411671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7F1E73EF-8FA1-52F4-D774-A758CD9656CD}"/>
              </a:ext>
            </a:extLst>
          </p:cNvPr>
          <p:cNvPicPr>
            <a:picLocks noChangeAspect="1"/>
          </p:cNvPicPr>
          <p:nvPr/>
        </p:nvPicPr>
        <p:blipFill rotWithShape="1">
          <a:blip r:embed="rId2"/>
          <a:srcRect l="11969" r="1890"/>
          <a:stretch/>
        </p:blipFill>
        <p:spPr>
          <a:xfrm>
            <a:off x="0" y="-79796"/>
            <a:ext cx="6352964" cy="7511911"/>
          </a:xfrm>
          <a:prstGeom prst="rect">
            <a:avLst/>
          </a:prstGeom>
        </p:spPr>
      </p:pic>
      <p:sp>
        <p:nvSpPr>
          <p:cNvPr id="9" name="Rounded Rectangle 8">
            <a:extLst>
              <a:ext uri="{FF2B5EF4-FFF2-40B4-BE49-F238E27FC236}">
                <a16:creationId xmlns:a16="http://schemas.microsoft.com/office/drawing/2014/main" id="{2FABD082-4635-479C-7093-C7764EB101C1}"/>
              </a:ext>
            </a:extLst>
          </p:cNvPr>
          <p:cNvSpPr/>
          <p:nvPr/>
        </p:nvSpPr>
        <p:spPr>
          <a:xfrm>
            <a:off x="4144278" y="1288971"/>
            <a:ext cx="1367753" cy="1393061"/>
          </a:xfrm>
          <a:prstGeom prst="roundRect">
            <a:avLst>
              <a:gd name="adj" fmla="val 6170"/>
            </a:avLst>
          </a:prstGeom>
          <a:solidFill>
            <a:srgbClr val="5D268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Franklin Gothic Heavy" panose="020B0603020102020204" pitchFamily="34" charset="0"/>
                <a:ea typeface="+mn-ea"/>
                <a:cs typeface="+mn-cs"/>
              </a:rPr>
              <a:t>16</a:t>
            </a:r>
            <a:r>
              <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 NHS providers</a:t>
            </a:r>
          </a:p>
        </p:txBody>
      </p:sp>
      <p:sp>
        <p:nvSpPr>
          <p:cNvPr id="12" name="Rounded Rectangle 11">
            <a:extLst>
              <a:ext uri="{FF2B5EF4-FFF2-40B4-BE49-F238E27FC236}">
                <a16:creationId xmlns:a16="http://schemas.microsoft.com/office/drawing/2014/main" id="{DEBC2A54-8186-B736-C509-18C03AD433E7}"/>
              </a:ext>
            </a:extLst>
          </p:cNvPr>
          <p:cNvSpPr/>
          <p:nvPr/>
        </p:nvSpPr>
        <p:spPr>
          <a:xfrm>
            <a:off x="7283641" y="1288970"/>
            <a:ext cx="1367753" cy="1393061"/>
          </a:xfrm>
          <a:prstGeom prst="roundRect">
            <a:avLst>
              <a:gd name="adj" fmla="val 6170"/>
            </a:avLst>
          </a:prstGeom>
          <a:solidFill>
            <a:srgbClr val="5D268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Franklin Gothic Heavy" panose="020B0603020102020204" pitchFamily="34" charset="0"/>
                <a:ea typeface="+mn-ea"/>
                <a:cs typeface="+mn-cs"/>
              </a:rPr>
              <a:t>570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pharmacies</a:t>
            </a:r>
          </a:p>
        </p:txBody>
      </p:sp>
      <p:sp>
        <p:nvSpPr>
          <p:cNvPr id="13" name="Rounded Rectangle 12">
            <a:extLst>
              <a:ext uri="{FF2B5EF4-FFF2-40B4-BE49-F238E27FC236}">
                <a16:creationId xmlns:a16="http://schemas.microsoft.com/office/drawing/2014/main" id="{C37D8E58-5EC3-F8C8-961F-12690A5BBFAE}"/>
              </a:ext>
            </a:extLst>
          </p:cNvPr>
          <p:cNvSpPr/>
          <p:nvPr/>
        </p:nvSpPr>
        <p:spPr>
          <a:xfrm>
            <a:off x="8852950" y="1287441"/>
            <a:ext cx="1367753" cy="1393061"/>
          </a:xfrm>
          <a:prstGeom prst="roundRect">
            <a:avLst>
              <a:gd name="adj" fmla="val 6170"/>
            </a:avLst>
          </a:prstGeom>
          <a:solidFill>
            <a:srgbClr val="5D268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Franklin Gothic Heavy" panose="020B0603020102020204" pitchFamily="34" charset="0"/>
                <a:ea typeface="+mn-ea"/>
                <a:cs typeface="+mn-cs"/>
              </a:rPr>
              <a:t>313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dental services</a:t>
            </a:r>
          </a:p>
        </p:txBody>
      </p:sp>
      <p:sp>
        <p:nvSpPr>
          <p:cNvPr id="14" name="Rounded Rectangle 13">
            <a:extLst>
              <a:ext uri="{FF2B5EF4-FFF2-40B4-BE49-F238E27FC236}">
                <a16:creationId xmlns:a16="http://schemas.microsoft.com/office/drawing/2014/main" id="{4522D26F-34C8-A6BB-E598-F826EB7523CB}"/>
              </a:ext>
            </a:extLst>
          </p:cNvPr>
          <p:cNvSpPr/>
          <p:nvPr/>
        </p:nvSpPr>
        <p:spPr>
          <a:xfrm>
            <a:off x="10459102" y="1287440"/>
            <a:ext cx="1367753" cy="1393061"/>
          </a:xfrm>
          <a:prstGeom prst="roundRect">
            <a:avLst>
              <a:gd name="adj" fmla="val 6170"/>
            </a:avLst>
          </a:prstGeom>
          <a:solidFill>
            <a:srgbClr val="5D268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Franklin Gothic Heavy" panose="020B0603020102020204" pitchFamily="34" charset="0"/>
                <a:ea typeface="+mn-ea"/>
                <a:cs typeface="+mn-cs"/>
              </a:rPr>
              <a:t>286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eye services</a:t>
            </a:r>
          </a:p>
        </p:txBody>
      </p:sp>
      <p:sp>
        <p:nvSpPr>
          <p:cNvPr id="15" name="Rounded Rectangle 14">
            <a:extLst>
              <a:ext uri="{FF2B5EF4-FFF2-40B4-BE49-F238E27FC236}">
                <a16:creationId xmlns:a16="http://schemas.microsoft.com/office/drawing/2014/main" id="{C6BEB41F-0CB3-9EB7-77F5-17B2BE4277FF}"/>
              </a:ext>
            </a:extLst>
          </p:cNvPr>
          <p:cNvSpPr/>
          <p:nvPr/>
        </p:nvSpPr>
        <p:spPr>
          <a:xfrm>
            <a:off x="10454803" y="2882570"/>
            <a:ext cx="1367753" cy="1412075"/>
          </a:xfrm>
          <a:prstGeom prst="roundRect">
            <a:avLst>
              <a:gd name="adj" fmla="val 6170"/>
            </a:avLst>
          </a:prstGeom>
          <a:solidFill>
            <a:srgbClr val="5D268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Franklin Gothic Heavy" panose="020B0603020102020204" pitchFamily="34" charset="0"/>
                <a:ea typeface="+mn-ea"/>
                <a:cs typeface="+mn-cs"/>
              </a:rPr>
              <a:t>1</a:t>
            </a:r>
            <a:r>
              <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 ambulance service</a:t>
            </a:r>
          </a:p>
        </p:txBody>
      </p:sp>
      <p:sp>
        <p:nvSpPr>
          <p:cNvPr id="16" name="Rounded Rectangle 15">
            <a:extLst>
              <a:ext uri="{FF2B5EF4-FFF2-40B4-BE49-F238E27FC236}">
                <a16:creationId xmlns:a16="http://schemas.microsoft.com/office/drawing/2014/main" id="{274CDD7D-F2E3-B040-3590-FCF0BD6E803E}"/>
              </a:ext>
            </a:extLst>
          </p:cNvPr>
          <p:cNvSpPr/>
          <p:nvPr/>
        </p:nvSpPr>
        <p:spPr>
          <a:xfrm>
            <a:off x="7246795" y="2892078"/>
            <a:ext cx="1367753" cy="1393061"/>
          </a:xfrm>
          <a:prstGeom prst="roundRect">
            <a:avLst>
              <a:gd name="adj" fmla="val 6170"/>
            </a:avLst>
          </a:prstGeom>
          <a:solidFill>
            <a:srgbClr val="5D268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Franklin Gothic Heavy" panose="020B0603020102020204" pitchFamily="34" charset="0"/>
                <a:ea typeface="+mn-ea"/>
                <a:cs typeface="+mn-cs"/>
              </a:rPr>
              <a:t>9</a:t>
            </a:r>
            <a:r>
              <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 local authorities</a:t>
            </a:r>
          </a:p>
        </p:txBody>
      </p:sp>
      <p:sp>
        <p:nvSpPr>
          <p:cNvPr id="17" name="Rounded Rectangle 16">
            <a:extLst>
              <a:ext uri="{FF2B5EF4-FFF2-40B4-BE49-F238E27FC236}">
                <a16:creationId xmlns:a16="http://schemas.microsoft.com/office/drawing/2014/main" id="{AA0E77C0-8B03-22F9-46FC-383DDA2424DF}"/>
              </a:ext>
            </a:extLst>
          </p:cNvPr>
          <p:cNvSpPr/>
          <p:nvPr/>
        </p:nvSpPr>
        <p:spPr>
          <a:xfrm>
            <a:off x="5677486" y="2922970"/>
            <a:ext cx="1367753" cy="1393061"/>
          </a:xfrm>
          <a:prstGeom prst="roundRect">
            <a:avLst>
              <a:gd name="adj" fmla="val 6170"/>
            </a:avLst>
          </a:prstGeom>
          <a:solidFill>
            <a:srgbClr val="5D268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Franklin Gothic Heavy" panose="020B0603020102020204" pitchFamily="34" charset="0"/>
                <a:ea typeface="+mn-ea"/>
                <a:cs typeface="+mn-cs"/>
              </a:rPr>
              <a:t>48</a:t>
            </a:r>
            <a:r>
              <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 primary care networks</a:t>
            </a:r>
          </a:p>
        </p:txBody>
      </p:sp>
      <p:sp>
        <p:nvSpPr>
          <p:cNvPr id="18" name="Rounded Rectangle 17">
            <a:extLst>
              <a:ext uri="{FF2B5EF4-FFF2-40B4-BE49-F238E27FC236}">
                <a16:creationId xmlns:a16="http://schemas.microsoft.com/office/drawing/2014/main" id="{F6C189DE-FA6F-5F84-BCEC-7A1CCC582CD2}"/>
              </a:ext>
            </a:extLst>
          </p:cNvPr>
          <p:cNvSpPr/>
          <p:nvPr/>
        </p:nvSpPr>
        <p:spPr>
          <a:xfrm>
            <a:off x="4119960" y="2918564"/>
            <a:ext cx="1367753" cy="1393061"/>
          </a:xfrm>
          <a:prstGeom prst="roundRect">
            <a:avLst>
              <a:gd name="adj" fmla="val 6170"/>
            </a:avLst>
          </a:prstGeom>
          <a:solidFill>
            <a:srgbClr val="5D268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Franklin Gothic Heavy" panose="020B0603020102020204" pitchFamily="34" charset="0"/>
                <a:ea typeface="+mn-ea"/>
                <a:cs typeface="+mn-cs"/>
              </a:rPr>
              <a:t>344</a:t>
            </a:r>
            <a:r>
              <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 GP practices</a:t>
            </a:r>
          </a:p>
        </p:txBody>
      </p:sp>
      <p:sp>
        <p:nvSpPr>
          <p:cNvPr id="19" name="Rounded Rectangle 18">
            <a:extLst>
              <a:ext uri="{FF2B5EF4-FFF2-40B4-BE49-F238E27FC236}">
                <a16:creationId xmlns:a16="http://schemas.microsoft.com/office/drawing/2014/main" id="{D971182D-0A82-AF60-3C7B-9DA30F77C08B}"/>
              </a:ext>
            </a:extLst>
          </p:cNvPr>
          <p:cNvSpPr/>
          <p:nvPr/>
        </p:nvSpPr>
        <p:spPr>
          <a:xfrm>
            <a:off x="7246794" y="4499965"/>
            <a:ext cx="2041905" cy="1393061"/>
          </a:xfrm>
          <a:prstGeom prst="roundRect">
            <a:avLst>
              <a:gd name="adj" fmla="val 6170"/>
            </a:avLst>
          </a:prstGeom>
          <a:solidFill>
            <a:srgbClr val="5D268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Voluntary, community, faith and social enterprise (VCFSE) sector</a:t>
            </a:r>
          </a:p>
        </p:txBody>
      </p:sp>
      <p:sp>
        <p:nvSpPr>
          <p:cNvPr id="20" name="Rounded Rectangle 19">
            <a:extLst>
              <a:ext uri="{FF2B5EF4-FFF2-40B4-BE49-F238E27FC236}">
                <a16:creationId xmlns:a16="http://schemas.microsoft.com/office/drawing/2014/main" id="{EF48E58C-DFE7-FDDE-AC53-A4D7D34CA8DD}"/>
              </a:ext>
            </a:extLst>
          </p:cNvPr>
          <p:cNvSpPr/>
          <p:nvPr/>
        </p:nvSpPr>
        <p:spPr>
          <a:xfrm>
            <a:off x="9490254" y="4499964"/>
            <a:ext cx="1367753" cy="1393061"/>
          </a:xfrm>
          <a:prstGeom prst="roundRect">
            <a:avLst>
              <a:gd name="adj" fmla="val 6170"/>
            </a:avLst>
          </a:prstGeom>
          <a:solidFill>
            <a:srgbClr val="5D268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Other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partners</a:t>
            </a:r>
          </a:p>
        </p:txBody>
      </p:sp>
      <p:sp>
        <p:nvSpPr>
          <p:cNvPr id="21" name="Rounded Rectangle 20">
            <a:extLst>
              <a:ext uri="{FF2B5EF4-FFF2-40B4-BE49-F238E27FC236}">
                <a16:creationId xmlns:a16="http://schemas.microsoft.com/office/drawing/2014/main" id="{25D175F3-B156-4E97-12EE-95DB6531544B}"/>
              </a:ext>
            </a:extLst>
          </p:cNvPr>
          <p:cNvSpPr/>
          <p:nvPr/>
        </p:nvSpPr>
        <p:spPr>
          <a:xfrm>
            <a:off x="5677486" y="4499964"/>
            <a:ext cx="1367753" cy="1393061"/>
          </a:xfrm>
          <a:prstGeom prst="roundRect">
            <a:avLst>
              <a:gd name="adj" fmla="val 6170"/>
            </a:avLst>
          </a:prstGeom>
          <a:solidFill>
            <a:srgbClr val="5D268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Franklin Gothic Heavy" panose="020B0603020102020204" pitchFamily="34" charset="0"/>
                <a:ea typeface="+mn-ea"/>
                <a:cs typeface="+mn-cs"/>
              </a:rPr>
              <a:t>9</a:t>
            </a:r>
            <a:r>
              <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 Healthwatch</a:t>
            </a:r>
          </a:p>
        </p:txBody>
      </p:sp>
      <p:sp>
        <p:nvSpPr>
          <p:cNvPr id="22" name="Rounded Rectangle 21">
            <a:extLst>
              <a:ext uri="{FF2B5EF4-FFF2-40B4-BE49-F238E27FC236}">
                <a16:creationId xmlns:a16="http://schemas.microsoft.com/office/drawing/2014/main" id="{3E9F6229-EC00-331C-4494-6A46F1234BBD}"/>
              </a:ext>
            </a:extLst>
          </p:cNvPr>
          <p:cNvSpPr/>
          <p:nvPr/>
        </p:nvSpPr>
        <p:spPr>
          <a:xfrm>
            <a:off x="8852948" y="2892078"/>
            <a:ext cx="1367753" cy="1393061"/>
          </a:xfrm>
          <a:prstGeom prst="roundRect">
            <a:avLst>
              <a:gd name="adj" fmla="val 6170"/>
            </a:avLst>
          </a:prstGeom>
          <a:solidFill>
            <a:srgbClr val="5D268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Franklin Gothic Heavy" panose="020B0603020102020204" pitchFamily="34" charset="0"/>
                <a:ea typeface="+mn-ea"/>
                <a:cs typeface="+mn-cs"/>
              </a:rPr>
              <a:t>12</a:t>
            </a:r>
            <a:r>
              <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 hospice providers</a:t>
            </a:r>
          </a:p>
        </p:txBody>
      </p:sp>
      <p:sp>
        <p:nvSpPr>
          <p:cNvPr id="23" name="Rounded Rectangle 22">
            <a:extLst>
              <a:ext uri="{FF2B5EF4-FFF2-40B4-BE49-F238E27FC236}">
                <a16:creationId xmlns:a16="http://schemas.microsoft.com/office/drawing/2014/main" id="{E31DD141-D92C-6C3F-059E-DDF785846737}"/>
              </a:ext>
            </a:extLst>
          </p:cNvPr>
          <p:cNvSpPr/>
          <p:nvPr/>
        </p:nvSpPr>
        <p:spPr>
          <a:xfrm>
            <a:off x="5701803" y="1287440"/>
            <a:ext cx="1367753" cy="1393061"/>
          </a:xfrm>
          <a:prstGeom prst="roundRect">
            <a:avLst>
              <a:gd name="adj" fmla="val 6170"/>
            </a:avLst>
          </a:prstGeom>
          <a:solidFill>
            <a:srgbClr val="5D268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Franklin Gothic Heavy" panose="020B0603020102020204" pitchFamily="34" charset="0"/>
                <a:ea typeface="+mn-ea"/>
                <a:cs typeface="+mn-cs"/>
              </a:rPr>
              <a:t>2</a:t>
            </a:r>
            <a:r>
              <a:rPr kumimoji="0" lang="en-US" sz="1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 NHS provider collaboratives</a:t>
            </a:r>
          </a:p>
        </p:txBody>
      </p:sp>
      <p:sp>
        <p:nvSpPr>
          <p:cNvPr id="24" name="Rounded Rectangle 23">
            <a:extLst>
              <a:ext uri="{FF2B5EF4-FFF2-40B4-BE49-F238E27FC236}">
                <a16:creationId xmlns:a16="http://schemas.microsoft.com/office/drawing/2014/main" id="{86EAC4C1-8671-CD11-4FE3-29B58E1FB38B}"/>
              </a:ext>
            </a:extLst>
          </p:cNvPr>
          <p:cNvSpPr/>
          <p:nvPr/>
        </p:nvSpPr>
        <p:spPr>
          <a:xfrm>
            <a:off x="271850" y="6170817"/>
            <a:ext cx="11555006" cy="446633"/>
          </a:xfrm>
          <a:prstGeom prst="roundRect">
            <a:avLst>
              <a:gd name="adj" fmla="val 33400"/>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Supporting a population of 2.7 million people across 9 places</a:t>
            </a:r>
          </a:p>
        </p:txBody>
      </p:sp>
      <p:sp>
        <p:nvSpPr>
          <p:cNvPr id="37" name="TextBox 36">
            <a:extLst>
              <a:ext uri="{FF2B5EF4-FFF2-40B4-BE49-F238E27FC236}">
                <a16:creationId xmlns:a16="http://schemas.microsoft.com/office/drawing/2014/main" id="{ECA5355E-7085-B332-9469-AA896214A33C}"/>
              </a:ext>
            </a:extLst>
          </p:cNvPr>
          <p:cNvSpPr txBox="1"/>
          <p:nvPr/>
        </p:nvSpPr>
        <p:spPr>
          <a:xfrm>
            <a:off x="137379" y="2785997"/>
            <a:ext cx="70579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Franklin Gothic Demi" panose="020B0603020102020204" pitchFamily="34" charset="0"/>
                <a:ea typeface="+mn-ea"/>
                <a:cs typeface="+mn-cs"/>
              </a:rPr>
              <a:t>Wirral</a:t>
            </a:r>
            <a:endParaRPr kumimoji="0" lang="en-US" sz="1800" b="1" i="0" u="none" strike="noStrike" kern="1200" cap="none" spc="0" normalizeH="0" baseline="0" noProof="0" dirty="0">
              <a:ln>
                <a:noFill/>
              </a:ln>
              <a:solidFill>
                <a:prstClr val="white"/>
              </a:solidFill>
              <a:effectLst/>
              <a:uLnTx/>
              <a:uFillTx/>
              <a:latin typeface="Franklin Gothic Demi" panose="020B0603020102020204" pitchFamily="34" charset="0"/>
              <a:ea typeface="+mn-ea"/>
              <a:cs typeface="+mn-cs"/>
            </a:endParaRPr>
          </a:p>
        </p:txBody>
      </p:sp>
      <p:sp>
        <p:nvSpPr>
          <p:cNvPr id="38" name="TextBox 37">
            <a:extLst>
              <a:ext uri="{FF2B5EF4-FFF2-40B4-BE49-F238E27FC236}">
                <a16:creationId xmlns:a16="http://schemas.microsoft.com/office/drawing/2014/main" id="{A7D2F447-2640-EB30-79A7-F609610E2AC0}"/>
              </a:ext>
            </a:extLst>
          </p:cNvPr>
          <p:cNvSpPr txBox="1"/>
          <p:nvPr/>
        </p:nvSpPr>
        <p:spPr>
          <a:xfrm>
            <a:off x="1678255" y="3961973"/>
            <a:ext cx="157179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Franklin Gothic Demi" panose="020B0603020102020204" pitchFamily="34" charset="0"/>
                <a:ea typeface="+mn-ea"/>
                <a:cs typeface="+mn-cs"/>
              </a:rPr>
              <a:t>Cheshire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Franklin Gothic Demi" panose="020B0603020102020204" pitchFamily="34" charset="0"/>
                <a:ea typeface="+mn-ea"/>
                <a:cs typeface="+mn-cs"/>
              </a:rPr>
              <a:t>West</a:t>
            </a:r>
          </a:p>
        </p:txBody>
      </p:sp>
      <p:sp>
        <p:nvSpPr>
          <p:cNvPr id="39" name="TextBox 38">
            <a:extLst>
              <a:ext uri="{FF2B5EF4-FFF2-40B4-BE49-F238E27FC236}">
                <a16:creationId xmlns:a16="http://schemas.microsoft.com/office/drawing/2014/main" id="{EEADC7B8-EAE3-B59E-C120-1E9B17F9AD50}"/>
              </a:ext>
            </a:extLst>
          </p:cNvPr>
          <p:cNvSpPr txBox="1"/>
          <p:nvPr/>
        </p:nvSpPr>
        <p:spPr>
          <a:xfrm>
            <a:off x="2959437" y="5227741"/>
            <a:ext cx="157179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Franklin Gothic Demi" panose="020B0603020102020204" pitchFamily="34" charset="0"/>
                <a:ea typeface="+mn-ea"/>
                <a:cs typeface="+mn-cs"/>
              </a:rPr>
              <a:t>Cheshire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Franklin Gothic Demi" panose="020B0603020102020204" pitchFamily="34" charset="0"/>
                <a:ea typeface="+mn-ea"/>
                <a:cs typeface="+mn-cs"/>
              </a:rPr>
              <a:t>East</a:t>
            </a:r>
          </a:p>
        </p:txBody>
      </p:sp>
      <p:sp>
        <p:nvSpPr>
          <p:cNvPr id="40" name="TextBox 39">
            <a:extLst>
              <a:ext uri="{FF2B5EF4-FFF2-40B4-BE49-F238E27FC236}">
                <a16:creationId xmlns:a16="http://schemas.microsoft.com/office/drawing/2014/main" id="{A72EDD6A-D885-22BC-FFD7-5356161066C4}"/>
              </a:ext>
            </a:extLst>
          </p:cNvPr>
          <p:cNvSpPr txBox="1"/>
          <p:nvPr/>
        </p:nvSpPr>
        <p:spPr>
          <a:xfrm>
            <a:off x="2297985" y="3082941"/>
            <a:ext cx="70579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Franklin Gothic Demi" panose="020B0603020102020204" pitchFamily="34" charset="0"/>
                <a:ea typeface="+mn-ea"/>
                <a:cs typeface="+mn-cs"/>
              </a:rPr>
              <a:t>Halton</a:t>
            </a:r>
          </a:p>
        </p:txBody>
      </p:sp>
      <p:sp>
        <p:nvSpPr>
          <p:cNvPr id="41" name="TextBox 40">
            <a:extLst>
              <a:ext uri="{FF2B5EF4-FFF2-40B4-BE49-F238E27FC236}">
                <a16:creationId xmlns:a16="http://schemas.microsoft.com/office/drawing/2014/main" id="{291C2F73-20F9-0564-80F8-0016AA00E862}"/>
              </a:ext>
            </a:extLst>
          </p:cNvPr>
          <p:cNvSpPr txBox="1"/>
          <p:nvPr/>
        </p:nvSpPr>
        <p:spPr>
          <a:xfrm>
            <a:off x="2665402" y="2548313"/>
            <a:ext cx="107993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Franklin Gothic Demi" panose="020B0603020102020204" pitchFamily="34" charset="0"/>
                <a:ea typeface="+mn-ea"/>
                <a:cs typeface="+mn-cs"/>
              </a:rPr>
              <a:t>Warrington</a:t>
            </a:r>
          </a:p>
        </p:txBody>
      </p:sp>
      <p:sp>
        <p:nvSpPr>
          <p:cNvPr id="44" name="TextBox 43">
            <a:extLst>
              <a:ext uri="{FF2B5EF4-FFF2-40B4-BE49-F238E27FC236}">
                <a16:creationId xmlns:a16="http://schemas.microsoft.com/office/drawing/2014/main" id="{72CC62EF-E0DA-115E-0B70-CEB52C2ACD15}"/>
              </a:ext>
            </a:extLst>
          </p:cNvPr>
          <p:cNvSpPr txBox="1"/>
          <p:nvPr/>
        </p:nvSpPr>
        <p:spPr>
          <a:xfrm>
            <a:off x="1963561" y="1798242"/>
            <a:ext cx="104021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Franklin Gothic Demi" panose="020B0603020102020204" pitchFamily="34" charset="0"/>
                <a:ea typeface="+mn-ea"/>
                <a:cs typeface="+mn-cs"/>
              </a:rPr>
              <a:t>St Helens</a:t>
            </a:r>
          </a:p>
        </p:txBody>
      </p:sp>
      <p:sp>
        <p:nvSpPr>
          <p:cNvPr id="45" name="TextBox 44">
            <a:extLst>
              <a:ext uri="{FF2B5EF4-FFF2-40B4-BE49-F238E27FC236}">
                <a16:creationId xmlns:a16="http://schemas.microsoft.com/office/drawing/2014/main" id="{CA5580D7-6906-986D-810A-048B8BF6642B}"/>
              </a:ext>
            </a:extLst>
          </p:cNvPr>
          <p:cNvSpPr txBox="1"/>
          <p:nvPr/>
        </p:nvSpPr>
        <p:spPr>
          <a:xfrm>
            <a:off x="1488807" y="2478220"/>
            <a:ext cx="101070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Franklin Gothic Demi" panose="020B0603020102020204" pitchFamily="34" charset="0"/>
                <a:ea typeface="+mn-ea"/>
                <a:cs typeface="+mn-cs"/>
              </a:rPr>
              <a:t>Knowsley</a:t>
            </a:r>
            <a:endParaRPr kumimoji="0" lang="en-US" sz="1800" b="1" i="0" u="none" strike="noStrike" kern="1200" cap="none" spc="0" normalizeH="0" baseline="0" noProof="0" dirty="0">
              <a:ln>
                <a:noFill/>
              </a:ln>
              <a:solidFill>
                <a:prstClr val="white"/>
              </a:solidFill>
              <a:effectLst/>
              <a:uLnTx/>
              <a:uFillTx/>
              <a:latin typeface="Franklin Gothic Demi" panose="020B0603020102020204" pitchFamily="34" charset="0"/>
              <a:ea typeface="+mn-ea"/>
              <a:cs typeface="+mn-cs"/>
            </a:endParaRPr>
          </a:p>
        </p:txBody>
      </p:sp>
      <p:sp>
        <p:nvSpPr>
          <p:cNvPr id="46" name="TextBox 45">
            <a:extLst>
              <a:ext uri="{FF2B5EF4-FFF2-40B4-BE49-F238E27FC236}">
                <a16:creationId xmlns:a16="http://schemas.microsoft.com/office/drawing/2014/main" id="{C0DBEAC2-A58C-A0D8-B4E6-6EDC514332C2}"/>
              </a:ext>
            </a:extLst>
          </p:cNvPr>
          <p:cNvSpPr txBox="1"/>
          <p:nvPr/>
        </p:nvSpPr>
        <p:spPr>
          <a:xfrm>
            <a:off x="796955" y="2246971"/>
            <a:ext cx="101070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Franklin Gothic Demi" panose="020B0603020102020204" pitchFamily="34" charset="0"/>
                <a:ea typeface="+mn-ea"/>
                <a:cs typeface="+mn-cs"/>
              </a:rPr>
              <a:t>Liverpool</a:t>
            </a:r>
            <a:endParaRPr kumimoji="0" lang="en-US" sz="1800" b="1" i="0" u="none" strike="noStrike" kern="1200" cap="none" spc="0" normalizeH="0" baseline="0" noProof="0" dirty="0">
              <a:ln>
                <a:noFill/>
              </a:ln>
              <a:solidFill>
                <a:prstClr val="white"/>
              </a:solidFill>
              <a:effectLst/>
              <a:uLnTx/>
              <a:uFillTx/>
              <a:latin typeface="Franklin Gothic Demi" panose="020B0603020102020204" pitchFamily="34" charset="0"/>
              <a:ea typeface="+mn-ea"/>
              <a:cs typeface="+mn-cs"/>
            </a:endParaRPr>
          </a:p>
        </p:txBody>
      </p:sp>
      <p:sp>
        <p:nvSpPr>
          <p:cNvPr id="47" name="TextBox 46">
            <a:extLst>
              <a:ext uri="{FF2B5EF4-FFF2-40B4-BE49-F238E27FC236}">
                <a16:creationId xmlns:a16="http://schemas.microsoft.com/office/drawing/2014/main" id="{840DB96F-A64E-6F97-94A9-334DBD4AF1A6}"/>
              </a:ext>
            </a:extLst>
          </p:cNvPr>
          <p:cNvSpPr txBox="1"/>
          <p:nvPr/>
        </p:nvSpPr>
        <p:spPr>
          <a:xfrm>
            <a:off x="603500" y="1566419"/>
            <a:ext cx="101070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Franklin Gothic Demi" panose="020B0603020102020204" pitchFamily="34" charset="0"/>
                <a:ea typeface="+mn-ea"/>
                <a:cs typeface="+mn-cs"/>
              </a:rPr>
              <a:t>Sefton</a:t>
            </a:r>
            <a:endParaRPr kumimoji="0" lang="en-US" sz="1800" b="1" i="0" u="none" strike="noStrike" kern="1200" cap="none" spc="0" normalizeH="0" baseline="0" noProof="0" dirty="0">
              <a:ln>
                <a:noFill/>
              </a:ln>
              <a:solidFill>
                <a:prstClr val="white"/>
              </a:solidFill>
              <a:effectLst/>
              <a:uLnTx/>
              <a:uFillTx/>
              <a:latin typeface="Franklin Gothic Demi" panose="020B0603020102020204" pitchFamily="34" charset="0"/>
              <a:ea typeface="+mn-ea"/>
              <a:cs typeface="+mn-cs"/>
            </a:endParaRPr>
          </a:p>
        </p:txBody>
      </p:sp>
      <p:pic>
        <p:nvPicPr>
          <p:cNvPr id="3" name="Picture 2" descr="A white outline of a tooth&#10;&#10;Description automatically generated">
            <a:extLst>
              <a:ext uri="{FF2B5EF4-FFF2-40B4-BE49-F238E27FC236}">
                <a16:creationId xmlns:a16="http://schemas.microsoft.com/office/drawing/2014/main" id="{9814777B-9B4F-0DC7-9901-FA7576086695}"/>
              </a:ext>
            </a:extLst>
          </p:cNvPr>
          <p:cNvPicPr>
            <a:picLocks noChangeAspect="1"/>
          </p:cNvPicPr>
          <p:nvPr/>
        </p:nvPicPr>
        <p:blipFill>
          <a:blip r:embed="rId3"/>
          <a:stretch>
            <a:fillRect/>
          </a:stretch>
        </p:blipFill>
        <p:spPr>
          <a:xfrm>
            <a:off x="8960108" y="1201783"/>
            <a:ext cx="1088442" cy="1078410"/>
          </a:xfrm>
          <a:prstGeom prst="rect">
            <a:avLst/>
          </a:prstGeom>
        </p:spPr>
      </p:pic>
      <p:pic>
        <p:nvPicPr>
          <p:cNvPr id="7" name="Picture 6" descr="A white letter in a black square&#10;&#10;Description automatically generated">
            <a:extLst>
              <a:ext uri="{FF2B5EF4-FFF2-40B4-BE49-F238E27FC236}">
                <a16:creationId xmlns:a16="http://schemas.microsoft.com/office/drawing/2014/main" id="{8C27B575-22AA-5205-8B59-59D19C0BA4A3}"/>
              </a:ext>
            </a:extLst>
          </p:cNvPr>
          <p:cNvPicPr>
            <a:picLocks noChangeAspect="1"/>
          </p:cNvPicPr>
          <p:nvPr/>
        </p:nvPicPr>
        <p:blipFill>
          <a:blip r:embed="rId4"/>
          <a:stretch>
            <a:fillRect/>
          </a:stretch>
        </p:blipFill>
        <p:spPr>
          <a:xfrm>
            <a:off x="4203424" y="1135558"/>
            <a:ext cx="1367753" cy="1355147"/>
          </a:xfrm>
          <a:prstGeom prst="rect">
            <a:avLst/>
          </a:prstGeom>
        </p:spPr>
      </p:pic>
      <p:pic>
        <p:nvPicPr>
          <p:cNvPr id="27" name="Picture 26" descr="A white handshake on a black background&#10;&#10;Description automatically generated">
            <a:extLst>
              <a:ext uri="{FF2B5EF4-FFF2-40B4-BE49-F238E27FC236}">
                <a16:creationId xmlns:a16="http://schemas.microsoft.com/office/drawing/2014/main" id="{AF0E72FA-8C69-9206-B133-3D389B5CA7E7}"/>
              </a:ext>
            </a:extLst>
          </p:cNvPr>
          <p:cNvPicPr>
            <a:picLocks noChangeAspect="1"/>
          </p:cNvPicPr>
          <p:nvPr/>
        </p:nvPicPr>
        <p:blipFill>
          <a:blip r:embed="rId5"/>
          <a:stretch>
            <a:fillRect/>
          </a:stretch>
        </p:blipFill>
        <p:spPr>
          <a:xfrm>
            <a:off x="9496654" y="4169246"/>
            <a:ext cx="1406021" cy="1393062"/>
          </a:xfrm>
          <a:prstGeom prst="rect">
            <a:avLst/>
          </a:prstGeom>
        </p:spPr>
      </p:pic>
      <p:pic>
        <p:nvPicPr>
          <p:cNvPr id="43" name="Picture 42" descr="A white house with a heart on a black background&#10;&#10;Description automatically generated">
            <a:extLst>
              <a:ext uri="{FF2B5EF4-FFF2-40B4-BE49-F238E27FC236}">
                <a16:creationId xmlns:a16="http://schemas.microsoft.com/office/drawing/2014/main" id="{8164821A-0525-81BF-7128-478CECABAD18}"/>
              </a:ext>
            </a:extLst>
          </p:cNvPr>
          <p:cNvPicPr>
            <a:picLocks noChangeAspect="1"/>
          </p:cNvPicPr>
          <p:nvPr/>
        </p:nvPicPr>
        <p:blipFill>
          <a:blip r:embed="rId6"/>
          <a:stretch>
            <a:fillRect/>
          </a:stretch>
        </p:blipFill>
        <p:spPr>
          <a:xfrm>
            <a:off x="8885494" y="2515754"/>
            <a:ext cx="1725150" cy="1709250"/>
          </a:xfrm>
          <a:prstGeom prst="rect">
            <a:avLst/>
          </a:prstGeom>
        </p:spPr>
      </p:pic>
      <p:pic>
        <p:nvPicPr>
          <p:cNvPr id="49" name="Picture 48" descr="A white eye with a black background&#10;&#10;Description automatically generated">
            <a:extLst>
              <a:ext uri="{FF2B5EF4-FFF2-40B4-BE49-F238E27FC236}">
                <a16:creationId xmlns:a16="http://schemas.microsoft.com/office/drawing/2014/main" id="{E1ED4D0B-A14A-28C7-D886-DCE78E011871}"/>
              </a:ext>
            </a:extLst>
          </p:cNvPr>
          <p:cNvPicPr>
            <a:picLocks noChangeAspect="1"/>
          </p:cNvPicPr>
          <p:nvPr/>
        </p:nvPicPr>
        <p:blipFill>
          <a:blip r:embed="rId7"/>
          <a:stretch>
            <a:fillRect/>
          </a:stretch>
        </p:blipFill>
        <p:spPr>
          <a:xfrm>
            <a:off x="10671309" y="1276427"/>
            <a:ext cx="998289" cy="989088"/>
          </a:xfrm>
          <a:prstGeom prst="rect">
            <a:avLst/>
          </a:prstGeom>
        </p:spPr>
      </p:pic>
      <p:pic>
        <p:nvPicPr>
          <p:cNvPr id="51" name="Picture 50" descr="A white line drawing of two hands&#10;&#10;Description automatically generated">
            <a:extLst>
              <a:ext uri="{FF2B5EF4-FFF2-40B4-BE49-F238E27FC236}">
                <a16:creationId xmlns:a16="http://schemas.microsoft.com/office/drawing/2014/main" id="{80BF7A0D-D0F6-5AFC-C127-19D756887510}"/>
              </a:ext>
            </a:extLst>
          </p:cNvPr>
          <p:cNvPicPr>
            <a:picLocks noChangeAspect="1"/>
          </p:cNvPicPr>
          <p:nvPr/>
        </p:nvPicPr>
        <p:blipFill>
          <a:blip r:embed="rId8"/>
          <a:stretch>
            <a:fillRect/>
          </a:stretch>
        </p:blipFill>
        <p:spPr>
          <a:xfrm>
            <a:off x="5928079" y="1306985"/>
            <a:ext cx="915199" cy="906765"/>
          </a:xfrm>
          <a:prstGeom prst="rect">
            <a:avLst/>
          </a:prstGeom>
        </p:spPr>
      </p:pic>
      <p:pic>
        <p:nvPicPr>
          <p:cNvPr id="53" name="Picture 52" descr="A white hand with a heart on it&#10;&#10;Description automatically generated">
            <a:extLst>
              <a:ext uri="{FF2B5EF4-FFF2-40B4-BE49-F238E27FC236}">
                <a16:creationId xmlns:a16="http://schemas.microsoft.com/office/drawing/2014/main" id="{422CDAF7-81FB-6584-0477-FBC38B0D6DDC}"/>
              </a:ext>
            </a:extLst>
          </p:cNvPr>
          <p:cNvPicPr>
            <a:picLocks noChangeAspect="1"/>
          </p:cNvPicPr>
          <p:nvPr/>
        </p:nvPicPr>
        <p:blipFill>
          <a:blip r:embed="rId9"/>
          <a:stretch>
            <a:fillRect/>
          </a:stretch>
        </p:blipFill>
        <p:spPr>
          <a:xfrm>
            <a:off x="7620839" y="4462975"/>
            <a:ext cx="1048269" cy="1038608"/>
          </a:xfrm>
          <a:prstGeom prst="rect">
            <a:avLst/>
          </a:prstGeom>
        </p:spPr>
      </p:pic>
      <p:pic>
        <p:nvPicPr>
          <p:cNvPr id="55" name="Picture 54" descr="A white line drawing of a medicine bottle&#10;&#10;Description automatically generated">
            <a:extLst>
              <a:ext uri="{FF2B5EF4-FFF2-40B4-BE49-F238E27FC236}">
                <a16:creationId xmlns:a16="http://schemas.microsoft.com/office/drawing/2014/main" id="{A9E91082-5D3E-A804-C20E-BC5F7A29A633}"/>
              </a:ext>
            </a:extLst>
          </p:cNvPr>
          <p:cNvPicPr>
            <a:picLocks noChangeAspect="1"/>
          </p:cNvPicPr>
          <p:nvPr/>
        </p:nvPicPr>
        <p:blipFill>
          <a:blip r:embed="rId10"/>
          <a:stretch>
            <a:fillRect/>
          </a:stretch>
        </p:blipFill>
        <p:spPr>
          <a:xfrm>
            <a:off x="7488395" y="1229715"/>
            <a:ext cx="1087185" cy="1077165"/>
          </a:xfrm>
          <a:prstGeom prst="rect">
            <a:avLst/>
          </a:prstGeom>
        </p:spPr>
      </p:pic>
      <p:pic>
        <p:nvPicPr>
          <p:cNvPr id="57" name="Picture 56">
            <a:extLst>
              <a:ext uri="{FF2B5EF4-FFF2-40B4-BE49-F238E27FC236}">
                <a16:creationId xmlns:a16="http://schemas.microsoft.com/office/drawing/2014/main" id="{5C804671-A5AC-4CE7-D1EB-7053139A1669}"/>
              </a:ext>
            </a:extLst>
          </p:cNvPr>
          <p:cNvPicPr>
            <a:picLocks noChangeAspect="1"/>
          </p:cNvPicPr>
          <p:nvPr/>
        </p:nvPicPr>
        <p:blipFill>
          <a:blip r:embed="rId11"/>
          <a:srcRect/>
          <a:stretch/>
        </p:blipFill>
        <p:spPr>
          <a:xfrm>
            <a:off x="5647410" y="4431812"/>
            <a:ext cx="1323639" cy="1317512"/>
          </a:xfrm>
          <a:prstGeom prst="rect">
            <a:avLst/>
          </a:prstGeom>
        </p:spPr>
      </p:pic>
      <p:pic>
        <p:nvPicPr>
          <p:cNvPr id="59" name="Picture 58" descr="A stethoscope on a black background&#10;&#10;Description automatically generated">
            <a:extLst>
              <a:ext uri="{FF2B5EF4-FFF2-40B4-BE49-F238E27FC236}">
                <a16:creationId xmlns:a16="http://schemas.microsoft.com/office/drawing/2014/main" id="{99ADDF52-C4F3-0083-413B-4BB5852464CB}"/>
              </a:ext>
            </a:extLst>
          </p:cNvPr>
          <p:cNvPicPr>
            <a:picLocks noChangeAspect="1"/>
          </p:cNvPicPr>
          <p:nvPr/>
        </p:nvPicPr>
        <p:blipFill>
          <a:blip r:embed="rId12"/>
          <a:stretch>
            <a:fillRect/>
          </a:stretch>
        </p:blipFill>
        <p:spPr>
          <a:xfrm>
            <a:off x="4289697" y="2863104"/>
            <a:ext cx="1023988" cy="1014550"/>
          </a:xfrm>
          <a:prstGeom prst="rect">
            <a:avLst/>
          </a:prstGeom>
        </p:spPr>
      </p:pic>
      <p:pic>
        <p:nvPicPr>
          <p:cNvPr id="61" name="Picture 60" descr="A white line drawing of a ambulance&#10;&#10;Description automatically generated">
            <a:extLst>
              <a:ext uri="{FF2B5EF4-FFF2-40B4-BE49-F238E27FC236}">
                <a16:creationId xmlns:a16="http://schemas.microsoft.com/office/drawing/2014/main" id="{1748512F-F693-ACA7-D86C-CB319393D054}"/>
              </a:ext>
            </a:extLst>
          </p:cNvPr>
          <p:cNvPicPr>
            <a:picLocks noChangeAspect="1"/>
          </p:cNvPicPr>
          <p:nvPr/>
        </p:nvPicPr>
        <p:blipFill>
          <a:blip r:embed="rId13"/>
          <a:stretch>
            <a:fillRect/>
          </a:stretch>
        </p:blipFill>
        <p:spPr>
          <a:xfrm>
            <a:off x="10625930" y="2856090"/>
            <a:ext cx="1025498" cy="1016046"/>
          </a:xfrm>
          <a:prstGeom prst="rect">
            <a:avLst/>
          </a:prstGeom>
        </p:spPr>
      </p:pic>
      <p:pic>
        <p:nvPicPr>
          <p:cNvPr id="63" name="Picture 62" descr="A white line art of a building with a flag on top&#10;&#10;Description automatically generated">
            <a:extLst>
              <a:ext uri="{FF2B5EF4-FFF2-40B4-BE49-F238E27FC236}">
                <a16:creationId xmlns:a16="http://schemas.microsoft.com/office/drawing/2014/main" id="{879D4A1C-4238-BE97-B9B2-2E1B3803D42B}"/>
              </a:ext>
            </a:extLst>
          </p:cNvPr>
          <p:cNvPicPr>
            <a:picLocks noChangeAspect="1"/>
          </p:cNvPicPr>
          <p:nvPr/>
        </p:nvPicPr>
        <p:blipFill>
          <a:blip r:embed="rId14"/>
          <a:stretch>
            <a:fillRect/>
          </a:stretch>
        </p:blipFill>
        <p:spPr>
          <a:xfrm>
            <a:off x="7496876" y="2927013"/>
            <a:ext cx="897353" cy="889082"/>
          </a:xfrm>
          <a:prstGeom prst="rect">
            <a:avLst/>
          </a:prstGeom>
        </p:spPr>
      </p:pic>
      <p:pic>
        <p:nvPicPr>
          <p:cNvPr id="67" name="Picture 66" descr="A group of people with arrows pointing to the side&#10;&#10;Description automatically generated">
            <a:extLst>
              <a:ext uri="{FF2B5EF4-FFF2-40B4-BE49-F238E27FC236}">
                <a16:creationId xmlns:a16="http://schemas.microsoft.com/office/drawing/2014/main" id="{D8ED02D8-5608-248A-C1B1-FC600E08581B}"/>
              </a:ext>
            </a:extLst>
          </p:cNvPr>
          <p:cNvPicPr>
            <a:picLocks noChangeAspect="1"/>
          </p:cNvPicPr>
          <p:nvPr/>
        </p:nvPicPr>
        <p:blipFill>
          <a:blip r:embed="rId15"/>
          <a:stretch>
            <a:fillRect/>
          </a:stretch>
        </p:blipFill>
        <p:spPr>
          <a:xfrm>
            <a:off x="5800396" y="2886457"/>
            <a:ext cx="1077921" cy="1067986"/>
          </a:xfrm>
          <a:prstGeom prst="rect">
            <a:avLst/>
          </a:prstGeom>
        </p:spPr>
      </p:pic>
    </p:spTree>
    <p:extLst>
      <p:ext uri="{BB962C8B-B14F-4D97-AF65-F5344CB8AC3E}">
        <p14:creationId xmlns:p14="http://schemas.microsoft.com/office/powerpoint/2010/main" val="3399975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E9E76-3688-41CD-9FEC-542A4EFD1670}"/>
              </a:ext>
            </a:extLst>
          </p:cNvPr>
          <p:cNvSpPr>
            <a:spLocks noGrp="1"/>
          </p:cNvSpPr>
          <p:nvPr>
            <p:ph type="title"/>
          </p:nvPr>
        </p:nvSpPr>
        <p:spPr>
          <a:xfrm>
            <a:off x="609041" y="714878"/>
            <a:ext cx="10515600" cy="421798"/>
          </a:xfrm>
        </p:spPr>
        <p:txBody>
          <a:bodyPr>
            <a:normAutofit fontScale="90000"/>
          </a:bodyPr>
          <a:lstStyle/>
          <a:p>
            <a:r>
              <a:rPr lang="en-GB" sz="3600" b="1" dirty="0">
                <a:solidFill>
                  <a:srgbClr val="0070C0"/>
                </a:solidFill>
                <a:latin typeface="Arial" panose="020B0604020202020204" pitchFamily="34" charset="0"/>
                <a:cs typeface="Arial" panose="020B0604020202020204" pitchFamily="34" charset="0"/>
              </a:rPr>
              <a:t>Extract from the NHS constitution</a:t>
            </a: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1515EFED-A79A-45DA-97FE-5AB80F10CA7A}"/>
              </a:ext>
            </a:extLst>
          </p:cNvPr>
          <p:cNvPicPr>
            <a:picLocks noChangeAspect="1"/>
          </p:cNvPicPr>
          <p:nvPr/>
        </p:nvPicPr>
        <p:blipFill>
          <a:blip r:embed="rId2"/>
          <a:stretch>
            <a:fillRect/>
          </a:stretch>
        </p:blipFill>
        <p:spPr>
          <a:xfrm>
            <a:off x="9567122" y="0"/>
            <a:ext cx="2624877" cy="1325563"/>
          </a:xfrm>
          <a:custGeom>
            <a:avLst/>
            <a:gdLst/>
            <a:ahLst/>
            <a:cxnLst/>
            <a:rect l="l" t="t" r="r" b="b"/>
            <a:pathLst>
              <a:path w="4141760" h="4377846">
                <a:moveTo>
                  <a:pt x="0" y="0"/>
                </a:moveTo>
                <a:lnTo>
                  <a:pt x="4141760" y="0"/>
                </a:lnTo>
                <a:lnTo>
                  <a:pt x="4141760" y="4377846"/>
                </a:lnTo>
                <a:lnTo>
                  <a:pt x="0" y="4377846"/>
                </a:lnTo>
                <a:close/>
              </a:path>
            </a:pathLst>
          </a:custGeom>
        </p:spPr>
      </p:pic>
      <p:sp>
        <p:nvSpPr>
          <p:cNvPr id="5" name="Rectangle: Rounded Corners 4">
            <a:extLst>
              <a:ext uri="{FF2B5EF4-FFF2-40B4-BE49-F238E27FC236}">
                <a16:creationId xmlns:a16="http://schemas.microsoft.com/office/drawing/2014/main" id="{765A2BAB-E419-D7EC-14E9-F6D7F67C0081}"/>
              </a:ext>
            </a:extLst>
          </p:cNvPr>
          <p:cNvSpPr/>
          <p:nvPr/>
        </p:nvSpPr>
        <p:spPr>
          <a:xfrm>
            <a:off x="265415" y="1058238"/>
            <a:ext cx="11661169" cy="5558318"/>
          </a:xfrm>
          <a:prstGeom prst="roundRect">
            <a:avLst/>
          </a:prstGeom>
          <a:solidFill>
            <a:schemeClr val="accent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GB" sz="2700" dirty="0">
                <a:effectLst/>
                <a:latin typeface="Arial" panose="020B0604020202020204" pitchFamily="34" charset="0"/>
                <a:ea typeface="Times New Roman" panose="02020603050405020304" pitchFamily="18" charset="0"/>
                <a:cs typeface="Arial" panose="020B0604020202020204" pitchFamily="34" charset="0"/>
              </a:rPr>
              <a:t>The NHS provides a comprehensive service, available to all.</a:t>
            </a:r>
          </a:p>
          <a:p>
            <a:pPr marL="457200" indent="-457200">
              <a:buFont typeface="Arial" panose="020B0604020202020204" pitchFamily="34" charset="0"/>
              <a:buChar char="•"/>
            </a:pPr>
            <a:r>
              <a:rPr lang="en-GB" sz="2700" dirty="0">
                <a:effectLst/>
                <a:latin typeface="Arial" panose="020B0604020202020204" pitchFamily="34" charset="0"/>
                <a:ea typeface="Times New Roman" panose="02020603050405020304" pitchFamily="18" charset="0"/>
                <a:cs typeface="Arial" panose="020B0604020202020204" pitchFamily="34" charset="0"/>
              </a:rPr>
              <a:t>Access to NHS services is based on </a:t>
            </a:r>
            <a:r>
              <a:rPr lang="en-GB" sz="2700" b="1" dirty="0">
                <a:effectLst/>
                <a:latin typeface="Arial" panose="020B0604020202020204" pitchFamily="34" charset="0"/>
                <a:ea typeface="Times New Roman" panose="02020603050405020304" pitchFamily="18" charset="0"/>
                <a:cs typeface="Arial" panose="020B0604020202020204" pitchFamily="34" charset="0"/>
              </a:rPr>
              <a:t>clinical need</a:t>
            </a:r>
            <a:r>
              <a:rPr lang="en-GB" sz="2700" dirty="0">
                <a:effectLst/>
                <a:latin typeface="Arial" panose="020B0604020202020204" pitchFamily="34" charset="0"/>
                <a:ea typeface="Times New Roman" panose="02020603050405020304" pitchFamily="18" charset="0"/>
                <a:cs typeface="Arial" panose="020B0604020202020204" pitchFamily="34" charset="0"/>
              </a:rPr>
              <a:t>, not an individual’s ability to pay.</a:t>
            </a:r>
          </a:p>
          <a:p>
            <a:endParaRPr lang="en-GB" sz="2700" b="1" dirty="0">
              <a:latin typeface="Arial" panose="020B0604020202020204" pitchFamily="34" charset="0"/>
              <a:ea typeface="Times New Roman" panose="02020603050405020304" pitchFamily="18" charset="0"/>
              <a:cs typeface="Arial" panose="020B0604020202020204" pitchFamily="34" charset="0"/>
            </a:endParaRPr>
          </a:p>
          <a:p>
            <a:r>
              <a:rPr lang="en-GB" sz="2700" b="1" dirty="0">
                <a:effectLst/>
                <a:latin typeface="Arial" panose="020B0604020202020204" pitchFamily="34" charset="0"/>
                <a:ea typeface="Times New Roman" panose="02020603050405020304" pitchFamily="18" charset="0"/>
                <a:cs typeface="Arial" panose="020B0604020202020204" pitchFamily="34" charset="0"/>
              </a:rPr>
              <a:t>“The NHS belongs to the people</a:t>
            </a:r>
            <a:r>
              <a:rPr lang="en-GB" sz="2700" dirty="0">
                <a:effectLst/>
                <a:latin typeface="Arial" panose="020B0604020202020204" pitchFamily="34" charset="0"/>
                <a:ea typeface="Times New Roman" panose="02020603050405020304" pitchFamily="18" charset="0"/>
                <a:cs typeface="Arial" panose="020B0604020202020204" pitchFamily="34" charset="0"/>
              </a:rPr>
              <a:t>.</a:t>
            </a:r>
          </a:p>
          <a:p>
            <a:r>
              <a:rPr lang="en-GB" sz="2700" dirty="0">
                <a:effectLst/>
                <a:latin typeface="Arial" panose="020B0604020202020204" pitchFamily="34" charset="0"/>
                <a:ea typeface="Times New Roman" panose="02020603050405020304" pitchFamily="18" charset="0"/>
                <a:cs typeface="Arial" panose="020B0604020202020204" pitchFamily="34" charset="0"/>
              </a:rPr>
              <a:t> </a:t>
            </a:r>
          </a:p>
          <a:p>
            <a:r>
              <a:rPr lang="en-GB" sz="2700" dirty="0">
                <a:effectLst/>
                <a:latin typeface="Arial" panose="020B0604020202020204" pitchFamily="34" charset="0"/>
                <a:ea typeface="Times New Roman" panose="02020603050405020304" pitchFamily="18" charset="0"/>
                <a:cs typeface="Arial" panose="020B0604020202020204" pitchFamily="34" charset="0"/>
              </a:rPr>
              <a:t>“It is there to improve our health and wellbeing, supporting us to keep mentally and physically well, to get better when we are ill and, when we cannot fully recover, to stay as well as we can to the end of our lives.</a:t>
            </a:r>
          </a:p>
          <a:p>
            <a:endParaRPr lang="en-GB" sz="2700" dirty="0">
              <a:latin typeface="Arial" panose="020B0604020202020204" pitchFamily="34" charset="0"/>
              <a:ea typeface="Times New Roman" panose="02020603050405020304" pitchFamily="18" charset="0"/>
              <a:cs typeface="Arial" panose="020B0604020202020204" pitchFamily="34" charset="0"/>
            </a:endParaRPr>
          </a:p>
          <a:p>
            <a:r>
              <a:rPr lang="en-GB" sz="2700" dirty="0">
                <a:effectLst/>
                <a:latin typeface="Arial" panose="020B0604020202020204" pitchFamily="34" charset="0"/>
                <a:ea typeface="Times New Roman" panose="02020603050405020304" pitchFamily="18" charset="0"/>
                <a:cs typeface="Arial" panose="020B0604020202020204" pitchFamily="34" charset="0"/>
              </a:rPr>
              <a:t>“It works at the limits of science – bringing the highest levels of human knowledge and skill to save lives and improve health</a:t>
            </a:r>
            <a:r>
              <a:rPr lang="en-GB" sz="2700" b="0" i="0" dirty="0">
                <a:solidFill>
                  <a:schemeClr val="bg1"/>
                </a:solidFill>
                <a:effectLst/>
                <a:latin typeface="Arial" panose="020B0604020202020204" pitchFamily="34" charset="0"/>
                <a:cs typeface="Arial" panose="020B0604020202020204" pitchFamily="34" charset="0"/>
              </a:rPr>
              <a:t>.”</a:t>
            </a:r>
            <a:endParaRPr lang="en-GB" sz="2700" kern="0" dirty="0">
              <a:solidFill>
                <a:schemeClr val="bg1"/>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254892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B8B1C05F-FC66-45A9-9A09-13F968BCC11C}"/>
              </a:ext>
            </a:extLst>
          </p:cNvPr>
          <p:cNvPicPr>
            <a:picLocks noChangeAspect="1"/>
          </p:cNvPicPr>
          <p:nvPr/>
        </p:nvPicPr>
        <p:blipFill>
          <a:blip r:embed="rId3"/>
          <a:stretch>
            <a:fillRect/>
          </a:stretch>
        </p:blipFill>
        <p:spPr>
          <a:xfrm>
            <a:off x="8180613" y="-5978"/>
            <a:ext cx="4011081" cy="2025596"/>
          </a:xfrm>
          <a:custGeom>
            <a:avLst/>
            <a:gdLst/>
            <a:ahLst/>
            <a:cxnLst/>
            <a:rect l="l" t="t" r="r" b="b"/>
            <a:pathLst>
              <a:path w="4141760" h="4377846">
                <a:moveTo>
                  <a:pt x="0" y="0"/>
                </a:moveTo>
                <a:lnTo>
                  <a:pt x="4141760" y="0"/>
                </a:lnTo>
                <a:lnTo>
                  <a:pt x="4141760" y="4377846"/>
                </a:lnTo>
                <a:lnTo>
                  <a:pt x="0" y="4377846"/>
                </a:lnTo>
                <a:close/>
              </a:path>
            </a:pathLst>
          </a:custGeom>
        </p:spPr>
      </p:pic>
      <p:pic>
        <p:nvPicPr>
          <p:cNvPr id="6" name="Picture 5">
            <a:extLst>
              <a:ext uri="{FF2B5EF4-FFF2-40B4-BE49-F238E27FC236}">
                <a16:creationId xmlns:a16="http://schemas.microsoft.com/office/drawing/2014/main" id="{A5D1D6AD-0709-A449-7427-14DE974276A2}"/>
              </a:ext>
            </a:extLst>
          </p:cNvPr>
          <p:cNvPicPr>
            <a:picLocks noChangeAspect="1"/>
          </p:cNvPicPr>
          <p:nvPr/>
        </p:nvPicPr>
        <p:blipFill>
          <a:blip r:embed="rId4"/>
          <a:stretch>
            <a:fillRect/>
          </a:stretch>
        </p:blipFill>
        <p:spPr>
          <a:xfrm>
            <a:off x="1311651" y="77056"/>
            <a:ext cx="6868962" cy="6703887"/>
          </a:xfrm>
          <a:prstGeom prst="rect">
            <a:avLst/>
          </a:prstGeom>
        </p:spPr>
      </p:pic>
    </p:spTree>
    <p:extLst>
      <p:ext uri="{BB962C8B-B14F-4D97-AF65-F5344CB8AC3E}">
        <p14:creationId xmlns:p14="http://schemas.microsoft.com/office/powerpoint/2010/main" val="2112013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E9E76-3688-41CD-9FEC-542A4EFD1670}"/>
              </a:ext>
            </a:extLst>
          </p:cNvPr>
          <p:cNvSpPr>
            <a:spLocks noGrp="1"/>
          </p:cNvSpPr>
          <p:nvPr>
            <p:ph type="title"/>
          </p:nvPr>
        </p:nvSpPr>
        <p:spPr>
          <a:xfrm>
            <a:off x="598767" y="725152"/>
            <a:ext cx="10515600" cy="421798"/>
          </a:xfrm>
        </p:spPr>
        <p:txBody>
          <a:bodyPr>
            <a:normAutofit fontScale="90000"/>
          </a:bodyPr>
          <a:lstStyle/>
          <a:p>
            <a:r>
              <a:rPr lang="en-GB" sz="3600" b="1" dirty="0">
                <a:solidFill>
                  <a:srgbClr val="0070C0"/>
                </a:solidFill>
                <a:latin typeface="Arial" panose="020B0604020202020204" pitchFamily="34" charset="0"/>
                <a:cs typeface="Arial" panose="020B0604020202020204" pitchFamily="34" charset="0"/>
              </a:rPr>
              <a:t>Primary Care</a:t>
            </a: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1515EFED-A79A-45DA-97FE-5AB80F10CA7A}"/>
              </a:ext>
            </a:extLst>
          </p:cNvPr>
          <p:cNvPicPr>
            <a:picLocks noChangeAspect="1"/>
          </p:cNvPicPr>
          <p:nvPr/>
        </p:nvPicPr>
        <p:blipFill>
          <a:blip r:embed="rId3"/>
          <a:stretch>
            <a:fillRect/>
          </a:stretch>
        </p:blipFill>
        <p:spPr>
          <a:xfrm>
            <a:off x="9567122" y="0"/>
            <a:ext cx="2624877" cy="1325563"/>
          </a:xfrm>
          <a:custGeom>
            <a:avLst/>
            <a:gdLst/>
            <a:ahLst/>
            <a:cxnLst/>
            <a:rect l="l" t="t" r="r" b="b"/>
            <a:pathLst>
              <a:path w="4141760" h="4377846">
                <a:moveTo>
                  <a:pt x="0" y="0"/>
                </a:moveTo>
                <a:lnTo>
                  <a:pt x="4141760" y="0"/>
                </a:lnTo>
                <a:lnTo>
                  <a:pt x="4141760" y="4377846"/>
                </a:lnTo>
                <a:lnTo>
                  <a:pt x="0" y="4377846"/>
                </a:lnTo>
                <a:close/>
              </a:path>
            </a:pathLst>
          </a:custGeom>
        </p:spPr>
      </p:pic>
      <p:sp>
        <p:nvSpPr>
          <p:cNvPr id="3" name="TextBox 2">
            <a:extLst>
              <a:ext uri="{FF2B5EF4-FFF2-40B4-BE49-F238E27FC236}">
                <a16:creationId xmlns:a16="http://schemas.microsoft.com/office/drawing/2014/main" id="{A587382F-3383-85FC-30B3-64B0440A6A62}"/>
              </a:ext>
            </a:extLst>
          </p:cNvPr>
          <p:cNvSpPr txBox="1"/>
          <p:nvPr/>
        </p:nvSpPr>
        <p:spPr>
          <a:xfrm>
            <a:off x="598766" y="1146950"/>
            <a:ext cx="6428757" cy="5016758"/>
          </a:xfrm>
          <a:prstGeom prst="rect">
            <a:avLst/>
          </a:prstGeom>
          <a:noFill/>
        </p:spPr>
        <p:txBody>
          <a:bodyPr wrap="square" rtlCol="0">
            <a:spAutoFit/>
          </a:bodyPr>
          <a:lstStyle/>
          <a:p>
            <a:pPr marL="342900" indent="-342900">
              <a:buFont typeface="Arial" panose="020B0604020202020204" pitchFamily="34" charset="0"/>
              <a:buChar char="•"/>
            </a:pPr>
            <a:r>
              <a:rPr lang="en-GB" sz="3200" dirty="0">
                <a:solidFill>
                  <a:srgbClr val="000000"/>
                </a:solidFill>
                <a:latin typeface="Arial" panose="020B0604020202020204" pitchFamily="34" charset="0"/>
                <a:cs typeface="Arial" panose="020B0604020202020204" pitchFamily="34" charset="0"/>
              </a:rPr>
              <a:t>Total number of staff in general practice – 6,665 (WTE)</a:t>
            </a:r>
          </a:p>
          <a:p>
            <a:pPr marL="342900" indent="-342900">
              <a:buFont typeface="Arial" panose="020B0604020202020204" pitchFamily="34" charset="0"/>
              <a:buChar char="•"/>
            </a:pPr>
            <a:endParaRPr lang="en-GB" sz="3200" dirty="0">
              <a:solidFill>
                <a:srgbClr val="00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3200" dirty="0">
                <a:solidFill>
                  <a:srgbClr val="000000"/>
                </a:solidFill>
                <a:latin typeface="Arial" panose="020B0604020202020204" pitchFamily="34" charset="0"/>
                <a:cs typeface="Arial" panose="020B0604020202020204" pitchFamily="34" charset="0"/>
              </a:rPr>
              <a:t>Now 1,150 </a:t>
            </a:r>
            <a:r>
              <a:rPr lang="en-GB" sz="3200" b="1" dirty="0">
                <a:solidFill>
                  <a:srgbClr val="000000"/>
                </a:solidFill>
                <a:latin typeface="Arial" panose="020B0604020202020204" pitchFamily="34" charset="0"/>
                <a:cs typeface="Arial" panose="020B0604020202020204" pitchFamily="34" charset="0"/>
              </a:rPr>
              <a:t>additional</a:t>
            </a:r>
            <a:r>
              <a:rPr lang="en-GB" sz="3200" dirty="0">
                <a:solidFill>
                  <a:srgbClr val="000000"/>
                </a:solidFill>
                <a:latin typeface="Arial" panose="020B0604020202020204" pitchFamily="34" charset="0"/>
                <a:cs typeface="Arial" panose="020B0604020202020204" pitchFamily="34" charset="0"/>
              </a:rPr>
              <a:t> WTE staff across Cheshire and Merseyside compared to 2019, including:</a:t>
            </a:r>
          </a:p>
          <a:p>
            <a:pPr marL="800100" lvl="1" indent="-342900">
              <a:buFontTx/>
              <a:buChar char="-"/>
            </a:pPr>
            <a:r>
              <a:rPr lang="en-GB" sz="3200" dirty="0">
                <a:solidFill>
                  <a:srgbClr val="000000"/>
                </a:solidFill>
                <a:latin typeface="Arial" panose="020B0604020202020204" pitchFamily="34" charset="0"/>
                <a:cs typeface="Arial" panose="020B0604020202020204" pitchFamily="34" charset="0"/>
              </a:rPr>
              <a:t>Pharmacists</a:t>
            </a:r>
          </a:p>
          <a:p>
            <a:pPr marL="800100" lvl="1" indent="-342900">
              <a:buFontTx/>
              <a:buChar char="-"/>
            </a:pPr>
            <a:r>
              <a:rPr lang="en-GB" sz="3200" dirty="0">
                <a:solidFill>
                  <a:srgbClr val="000000"/>
                </a:solidFill>
                <a:latin typeface="Arial" panose="020B0604020202020204" pitchFamily="34" charset="0"/>
                <a:cs typeface="Arial" panose="020B0604020202020204" pitchFamily="34" charset="0"/>
              </a:rPr>
              <a:t>Care co-ordinators</a:t>
            </a:r>
          </a:p>
          <a:p>
            <a:pPr marL="800100" lvl="1" indent="-342900">
              <a:buFontTx/>
              <a:buChar char="-"/>
            </a:pPr>
            <a:r>
              <a:rPr lang="en-GB" sz="3200" dirty="0">
                <a:solidFill>
                  <a:srgbClr val="000000"/>
                </a:solidFill>
                <a:latin typeface="Arial" panose="020B0604020202020204" pitchFamily="34" charset="0"/>
                <a:cs typeface="Arial" panose="020B0604020202020204" pitchFamily="34" charset="0"/>
              </a:rPr>
              <a:t>Social prescribers</a:t>
            </a:r>
          </a:p>
        </p:txBody>
      </p:sp>
      <p:pic>
        <p:nvPicPr>
          <p:cNvPr id="6" name="Picture 5">
            <a:extLst>
              <a:ext uri="{FF2B5EF4-FFF2-40B4-BE49-F238E27FC236}">
                <a16:creationId xmlns:a16="http://schemas.microsoft.com/office/drawing/2014/main" id="{9D090A23-438A-7C58-32D4-1A528DB81F89}"/>
              </a:ext>
            </a:extLst>
          </p:cNvPr>
          <p:cNvPicPr>
            <a:picLocks noChangeAspect="1"/>
          </p:cNvPicPr>
          <p:nvPr/>
        </p:nvPicPr>
        <p:blipFill>
          <a:blip r:embed="rId4"/>
          <a:stretch>
            <a:fillRect/>
          </a:stretch>
        </p:blipFill>
        <p:spPr>
          <a:xfrm>
            <a:off x="7069611" y="2079929"/>
            <a:ext cx="4607717" cy="3067423"/>
          </a:xfrm>
          <a:prstGeom prst="rect">
            <a:avLst/>
          </a:prstGeom>
        </p:spPr>
      </p:pic>
    </p:spTree>
    <p:extLst>
      <p:ext uri="{BB962C8B-B14F-4D97-AF65-F5344CB8AC3E}">
        <p14:creationId xmlns:p14="http://schemas.microsoft.com/office/powerpoint/2010/main" val="39998379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BEC2A48469B114E89F6BE24DAE3DD85" ma:contentTypeVersion="7" ma:contentTypeDescription="Create a new document." ma:contentTypeScope="" ma:versionID="49b2e35ae843b8de11c5ae1ad1752230">
  <xsd:schema xmlns:xsd="http://www.w3.org/2001/XMLSchema" xmlns:xs="http://www.w3.org/2001/XMLSchema" xmlns:p="http://schemas.microsoft.com/office/2006/metadata/properties" xmlns:ns2="0d1ffd26-17e5-4d4c-a07c-73a93d027f33" xmlns:ns3="6a885154-2bfc-403d-acdb-85522c2e81b6" xmlns:ns4="f38facb7-2487-4037-9c86-b8baa5c60bb4" targetNamespace="http://schemas.microsoft.com/office/2006/metadata/properties" ma:root="true" ma:fieldsID="911d7ac9dcbb49e035d06dadf1c2c449" ns2:_="" ns3:_="" ns4:_="">
    <xsd:import namespace="0d1ffd26-17e5-4d4c-a07c-73a93d027f33"/>
    <xsd:import namespace="6a885154-2bfc-403d-acdb-85522c2e81b6"/>
    <xsd:import namespace="f38facb7-2487-4037-9c86-b8baa5c60bb4"/>
    <xsd:element name="properties">
      <xsd:complexType>
        <xsd:sequence>
          <xsd:element name="documentManagement">
            <xsd:complexType>
              <xsd:all>
                <xsd:element ref="ns2:MediaServiceMetadata" minOccurs="0"/>
                <xsd:element ref="ns2:MediaServiceFastMetadata" minOccurs="0"/>
                <xsd:element ref="ns3:MediaServiceObjectDetectorVersions" minOccurs="0"/>
                <xsd:element ref="ns3:MediaServiceGenerationTime" minOccurs="0"/>
                <xsd:element ref="ns3:MediaServiceEventHashCode" minOccurs="0"/>
                <xsd:element ref="ns3:MediaLengthInSeconds"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1ffd26-17e5-4d4c-a07c-73a93d027f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a885154-2bfc-403d-acdb-85522c2e81b6" elementFormDefault="qualified">
    <xsd:import namespace="http://schemas.microsoft.com/office/2006/documentManagement/types"/>
    <xsd:import namespace="http://schemas.microsoft.com/office/infopath/2007/PartnerControls"/>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38facb7-2487-4037-9c86-b8baa5c60bb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526C68-FF9A-4C9D-AF5C-4DB546FEDAB1}">
  <ds:schemaRefs>
    <ds:schemaRef ds:uri="http://schemas.microsoft.com/office/2006/documentManagement/types"/>
    <ds:schemaRef ds:uri="http://purl.org/dc/dcmitype/"/>
    <ds:schemaRef ds:uri="9234dd98-4a31-4075-a39b-70704c5b4468"/>
    <ds:schemaRef ds:uri="9e6052ba-3dbc-458a-914d-c9f0536d52ad"/>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6B2EF399-8D77-4476-8484-F3A104175073}">
  <ds:schemaRefs>
    <ds:schemaRef ds:uri="http://schemas.microsoft.com/sharepoint/v3/contenttype/forms"/>
  </ds:schemaRefs>
</ds:datastoreItem>
</file>

<file path=customXml/itemProps3.xml><?xml version="1.0" encoding="utf-8"?>
<ds:datastoreItem xmlns:ds="http://schemas.openxmlformats.org/officeDocument/2006/customXml" ds:itemID="{345B2EED-C4DE-46A1-846F-AB978AA07B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1ffd26-17e5-4d4c-a07c-73a93d027f33"/>
    <ds:schemaRef ds:uri="6a885154-2bfc-403d-acdb-85522c2e81b6"/>
    <ds:schemaRef ds:uri="f38facb7-2487-4037-9c86-b8baa5c60b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6024</TotalTime>
  <Words>1034</Words>
  <Application>Microsoft Office PowerPoint</Application>
  <PresentationFormat>Widescreen</PresentationFormat>
  <Paragraphs>221</Paragraphs>
  <Slides>23</Slides>
  <Notes>9</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Arial</vt:lpstr>
      <vt:lpstr>Calibri</vt:lpstr>
      <vt:lpstr>Calibri Light</vt:lpstr>
      <vt:lpstr>Franklin Gothic Book</vt:lpstr>
      <vt:lpstr>Franklin Gothic Demi</vt:lpstr>
      <vt:lpstr>Franklin Gothic Heavy</vt:lpstr>
      <vt:lpstr>Office Theme</vt:lpstr>
      <vt:lpstr>1_Office Theme</vt:lpstr>
      <vt:lpstr>Annual General Meeting  September 28th 2023</vt:lpstr>
      <vt:lpstr>Housekeeping </vt:lpstr>
      <vt:lpstr>PowerPoint Presentation</vt:lpstr>
      <vt:lpstr>Reflections on the year </vt:lpstr>
      <vt:lpstr>Annual Report - Performance 2022-23 </vt:lpstr>
      <vt:lpstr>PowerPoint Presentation</vt:lpstr>
      <vt:lpstr>Extract from the NHS constitution </vt:lpstr>
      <vt:lpstr>PowerPoint Presentation</vt:lpstr>
      <vt:lpstr>Primary Care </vt:lpstr>
      <vt:lpstr>Elective recovery </vt:lpstr>
      <vt:lpstr>Diagnostics </vt:lpstr>
      <vt:lpstr>Cancer </vt:lpstr>
      <vt:lpstr>Tertiary care </vt:lpstr>
      <vt:lpstr>Mental Health </vt:lpstr>
      <vt:lpstr>Community </vt:lpstr>
      <vt:lpstr>Digital – turning intelligence into action </vt:lpstr>
      <vt:lpstr>Annual Report and Accounts 2022-23 </vt:lpstr>
      <vt:lpstr>PowerPoint Presentation</vt:lpstr>
      <vt:lpstr>What we spend our money on </vt:lpstr>
      <vt:lpstr>PowerPoint Presentation</vt:lpstr>
      <vt:lpstr>Looking ahead - capital investments 2023-24 </vt:lpstr>
      <vt:lpstr>Q&amp;A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Alec Schofield</dc:creator>
  <cp:lastModifiedBy>Ali Akbar</cp:lastModifiedBy>
  <cp:revision>173</cp:revision>
  <dcterms:created xsi:type="dcterms:W3CDTF">2022-05-30T10:22:31Z</dcterms:created>
  <dcterms:modified xsi:type="dcterms:W3CDTF">2023-10-30T14:31:29Z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0x010100D464F4DDF2BC824689A018A1974B524D</vt:lpwstr>
  </property>
  <property fmtid="{D5CDD505-2E9C-101B-9397-08002B2CF9AE}" pid="3" name="MSIP_Label_defa4170-0d19-0005-0004-bc88714345d2_Enabled">
    <vt:lpwstr>true</vt:lpwstr>
  </property>
  <property fmtid="{D5CDD505-2E9C-101B-9397-08002B2CF9AE}" pid="4" name="MSIP_Label_defa4170-0d19-0005-0004-bc88714345d2_SetDate">
    <vt:lpwstr>2022-08-17T15:05:41Z</vt:lpwstr>
  </property>
  <property fmtid="{D5CDD505-2E9C-101B-9397-08002B2CF9AE}" pid="5" name="MSIP_Label_defa4170-0d19-0005-0004-bc88714345d2_Method">
    <vt:lpwstr>Standard</vt:lpwstr>
  </property>
  <property fmtid="{D5CDD505-2E9C-101B-9397-08002B2CF9AE}" pid="6" name="MSIP_Label_defa4170-0d19-0005-0004-bc88714345d2_Name">
    <vt:lpwstr>defa4170-0d19-0005-0004-bc88714345d2</vt:lpwstr>
  </property>
  <property fmtid="{D5CDD505-2E9C-101B-9397-08002B2CF9AE}" pid="7" name="MSIP_Label_defa4170-0d19-0005-0004-bc88714345d2_SiteId">
    <vt:lpwstr>fa308aa5-7f36-475e-8c69-a40290198ca6</vt:lpwstr>
  </property>
  <property fmtid="{D5CDD505-2E9C-101B-9397-08002B2CF9AE}" pid="8" name="MSIP_Label_defa4170-0d19-0005-0004-bc88714345d2_ActionId">
    <vt:lpwstr>b0bbe98f-008f-4dcb-979d-d61460170110</vt:lpwstr>
  </property>
  <property fmtid="{D5CDD505-2E9C-101B-9397-08002B2CF9AE}" pid="9" name="MSIP_Label_defa4170-0d19-0005-0004-bc88714345d2_ContentBits">
    <vt:lpwstr>0</vt:lpwstr>
  </property>
  <property fmtid="{D5CDD505-2E9C-101B-9397-08002B2CF9AE}" pid="10" name="MediaServiceImageTags">
    <vt:lpwstr/>
  </property>
</Properties>
</file>