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1" r:id="rId4"/>
  </p:sldMasterIdLst>
  <p:notesMasterIdLst>
    <p:notesMasterId r:id="rId9"/>
  </p:notesMasterIdLst>
  <p:sldIdLst>
    <p:sldId id="2147483451" r:id="rId5"/>
    <p:sldId id="2145707288" r:id="rId6"/>
    <p:sldId id="2147483457" r:id="rId7"/>
    <p:sldId id="2147483455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27F97BB-C833-4FB7-BDE5-3F7075034690}" styleName="Themed Style 2 –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IGGIN, Marie (NHS ENGLAND - X24)" userId="697709d0-b4db-4d96-a1b9-49e1d4572d1e" providerId="ADAL" clId="{CCC505FD-F69C-45DA-B5D0-D9BBD46E17A2}"/>
    <pc:docChg chg="delSld">
      <pc:chgData name="HIGGIN, Marie (NHS ENGLAND - X24)" userId="697709d0-b4db-4d96-a1b9-49e1d4572d1e" providerId="ADAL" clId="{CCC505FD-F69C-45DA-B5D0-D9BBD46E17A2}" dt="2024-11-14T15:29:42.048" v="0" actId="2696"/>
      <pc:docMkLst>
        <pc:docMk/>
      </pc:docMkLst>
      <pc:sldChg chg="del">
        <pc:chgData name="HIGGIN, Marie (NHS ENGLAND - X24)" userId="697709d0-b4db-4d96-a1b9-49e1d4572d1e" providerId="ADAL" clId="{CCC505FD-F69C-45DA-B5D0-D9BBD46E17A2}" dt="2024-11-14T15:29:42.048" v="0" actId="2696"/>
        <pc:sldMkLst>
          <pc:docMk/>
          <pc:sldMk cId="4246935138" sldId="214748345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pivotSource>
    <c:name>[20241021_VW_SitRep_data.xlsx]Latest_charts_ICB!PivotTable2</c:name>
    <c:fmtId val="47"/>
  </c:pivotSource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spc="0" baseline="0">
                <a:solidFill>
                  <a:sysClr val="windowText" lastClr="000000"/>
                </a:solidFill>
                <a:latin typeface="+mn-lt"/>
                <a:ea typeface="+mn-ea"/>
                <a:cs typeface="Calibri" panose="020F0502020204030204" pitchFamily="34" charset="0"/>
              </a:defRPr>
            </a:pPr>
            <a:r>
              <a:rPr lang="en-GB" sz="1000" b="1">
                <a:solidFill>
                  <a:sysClr val="windowText" lastClr="000000"/>
                </a:solidFill>
                <a:latin typeface="+mn-lt"/>
                <a:cs typeface="Calibri" panose="020F0502020204030204" pitchFamily="34" charset="0"/>
              </a:rPr>
              <a:t>Admission alternative and step down</a:t>
            </a:r>
          </a:p>
        </c:rich>
      </c:tx>
      <c:layout>
        <c:manualLayout>
          <c:xMode val="edge"/>
          <c:yMode val="edge"/>
          <c:x val="2.1615926810674597E-3"/>
          <c:y val="1.5230688809423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spc="0" baseline="0">
              <a:solidFill>
                <a:sysClr val="windowText" lastClr="000000"/>
              </a:solidFill>
              <a:latin typeface="+mn-lt"/>
              <a:ea typeface="+mn-ea"/>
              <a:cs typeface="Calibri" panose="020F0502020204030204" pitchFamily="34" charset="0"/>
            </a:defRPr>
          </a:pPr>
          <a:endParaRPr lang="en-US"/>
        </a:p>
      </c:txPr>
    </c:title>
    <c:autoTitleDeleted val="0"/>
    <c:pivotFmts>
      <c:pivotFmt>
        <c:idx val="0"/>
        <c:spPr>
          <a:solidFill>
            <a:schemeClr val="accent1">
              <a:lumMod val="50000"/>
            </a:schemeClr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"/>
        <c:spPr>
          <a:solidFill>
            <a:schemeClr val="accent1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2"/>
        <c:spPr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3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4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5"/>
        <c:spPr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6"/>
        <c:spPr>
          <a:solidFill>
            <a:schemeClr val="tx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7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8"/>
        <c:spPr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9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0"/>
        <c:spPr>
          <a:solidFill>
            <a:schemeClr val="tx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1"/>
        <c:spPr>
          <a:solidFill>
            <a:srgbClr val="00206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2"/>
        <c:spPr>
          <a:pattFill prst="dkUpDiag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3"/>
        <c:spPr>
          <a:solidFill>
            <a:srgbClr val="00B0F0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  <c:pivotFmt>
        <c:idx val="14"/>
        <c:spPr>
          <a:solidFill>
            <a:schemeClr val="tx2"/>
          </a:solidFill>
          <a:ln>
            <a:noFill/>
          </a:ln>
          <a:effectLst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lIns="38100" tIns="19050" rIns="38100" bIns="19050" anchor="ctr" anchorCtr="1">
              <a:spAutoFit/>
            </a:bodyPr>
            <a:lstStyle/>
            <a:p>
              <a:pPr>
                <a:defRPr sz="900" b="0" i="0" u="none" strike="noStrike" kern="1200" baseline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  <c:showLegendKey val="0"/>
          <c:showVal val="0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/>
          </c:extLst>
        </c:dLbl>
      </c:pivotFmt>
    </c:pivotFmts>
    <c:plotArea>
      <c:layout>
        <c:manualLayout>
          <c:layoutTarget val="inner"/>
          <c:xMode val="edge"/>
          <c:yMode val="edge"/>
          <c:x val="0.48718059189796065"/>
          <c:y val="0.14381705076146337"/>
          <c:w val="0.44821173272203307"/>
          <c:h val="0.8292716238856217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Latest_charts_ICB!$ER$231</c:f>
              <c:strCache>
                <c:ptCount val="1"/>
                <c:pt idx="0">
                  <c:v>Admission alternative</c:v>
                </c:pt>
              </c:strCache>
            </c:strRef>
          </c:tx>
          <c:spPr>
            <a:solidFill>
              <a:srgbClr val="002060"/>
            </a:solidFill>
            <a:ln>
              <a:noFill/>
            </a:ln>
            <a:effectLst/>
          </c:spPr>
          <c:invertIfNegative val="0"/>
          <c:cat>
            <c:strRef>
              <c:f>Latest_charts_ICB!$EQ$232:$EQ$274</c:f>
              <c:strCache>
                <c:ptCount val="42"/>
                <c:pt idx="0">
                  <c:v>Staffordshire And Stoke-on-trent</c:v>
                </c:pt>
                <c:pt idx="1">
                  <c:v>Sussex</c:v>
                </c:pt>
                <c:pt idx="2">
                  <c:v>Frimley</c:v>
                </c:pt>
                <c:pt idx="3">
                  <c:v>Hampshire And Isle Of Wight</c:v>
                </c:pt>
                <c:pt idx="4">
                  <c:v>Humber And North Yorkshire</c:v>
                </c:pt>
                <c:pt idx="5">
                  <c:v>Lancashire And South Cumbria</c:v>
                </c:pt>
                <c:pt idx="6">
                  <c:v>Bedfordshire, Luton And Milton Keynes</c:v>
                </c:pt>
                <c:pt idx="7">
                  <c:v>North West London</c:v>
                </c:pt>
                <c:pt idx="8">
                  <c:v>Hertfordshire And West Essex</c:v>
                </c:pt>
                <c:pt idx="9">
                  <c:v>Buckinghamshire, Oxfordshire And Berkshire West</c:v>
                </c:pt>
                <c:pt idx="10">
                  <c:v>Mid And South Essex</c:v>
                </c:pt>
                <c:pt idx="11">
                  <c:v>Cornwall And The Isles Of Scilly</c:v>
                </c:pt>
                <c:pt idx="12">
                  <c:v>Herefordshire And Worcestershire</c:v>
                </c:pt>
                <c:pt idx="13">
                  <c:v>Northamptonshire</c:v>
                </c:pt>
                <c:pt idx="14">
                  <c:v>Kent And Medway</c:v>
                </c:pt>
                <c:pt idx="15">
                  <c:v>Surrey Heartlands</c:v>
                </c:pt>
                <c:pt idx="16">
                  <c:v>Coventry And Warwickshire</c:v>
                </c:pt>
                <c:pt idx="17">
                  <c:v>Shropshire, Telford And Wrekin</c:v>
                </c:pt>
                <c:pt idx="18">
                  <c:v>Cheshire And Merseyside</c:v>
                </c:pt>
                <c:pt idx="19">
                  <c:v>Greater Manchester</c:v>
                </c:pt>
                <c:pt idx="20">
                  <c:v>Lincolnshire</c:v>
                </c:pt>
                <c:pt idx="21">
                  <c:v>South East London</c:v>
                </c:pt>
                <c:pt idx="22">
                  <c:v>Black Country</c:v>
                </c:pt>
                <c:pt idx="23">
                  <c:v>West Yorkshire</c:v>
                </c:pt>
                <c:pt idx="24">
                  <c:v>South West London</c:v>
                </c:pt>
                <c:pt idx="25">
                  <c:v>Bath And North East Somerset, Swindon And Wiltshire</c:v>
                </c:pt>
                <c:pt idx="26">
                  <c:v>Devon</c:v>
                </c:pt>
                <c:pt idx="27">
                  <c:v>Birmingham And Solihull</c:v>
                </c:pt>
                <c:pt idx="28">
                  <c:v>Gloucestershire</c:v>
                </c:pt>
                <c:pt idx="29">
                  <c:v>Dorset</c:v>
                </c:pt>
                <c:pt idx="30">
                  <c:v>North Central London</c:v>
                </c:pt>
                <c:pt idx="31">
                  <c:v>Derby And Derbyshire</c:v>
                </c:pt>
                <c:pt idx="32">
                  <c:v>North East And North Cumbria</c:v>
                </c:pt>
                <c:pt idx="33">
                  <c:v>Somerset</c:v>
                </c:pt>
                <c:pt idx="34">
                  <c:v>Suffolk And North East Essex</c:v>
                </c:pt>
                <c:pt idx="35">
                  <c:v>Norfolk And Waveney</c:v>
                </c:pt>
                <c:pt idx="36">
                  <c:v>South Yorkshire</c:v>
                </c:pt>
                <c:pt idx="37">
                  <c:v>Cambridgeshire And Peterborough</c:v>
                </c:pt>
                <c:pt idx="38">
                  <c:v>North East London</c:v>
                </c:pt>
                <c:pt idx="39">
                  <c:v>Bristol, North Somerset And South Gloucestershire</c:v>
                </c:pt>
                <c:pt idx="40">
                  <c:v>Leicester, Leicestershire And Rutland</c:v>
                </c:pt>
                <c:pt idx="41">
                  <c:v>Nottingham And Nottinghamshire</c:v>
                </c:pt>
              </c:strCache>
            </c:strRef>
          </c:cat>
          <c:val>
            <c:numRef>
              <c:f>Latest_charts_ICB!$ER$232:$ER$274</c:f>
              <c:numCache>
                <c:formatCode>0%</c:formatCode>
                <c:ptCount val="42"/>
                <c:pt idx="0">
                  <c:v>0.87032418952618451</c:v>
                </c:pt>
                <c:pt idx="1">
                  <c:v>0.75172413793103443</c:v>
                </c:pt>
                <c:pt idx="2">
                  <c:v>0.69679300291545188</c:v>
                </c:pt>
                <c:pt idx="3">
                  <c:v>0.56455696202531647</c:v>
                </c:pt>
                <c:pt idx="4">
                  <c:v>0.6718146718146718</c:v>
                </c:pt>
                <c:pt idx="5">
                  <c:v>0.6936708860759494</c:v>
                </c:pt>
                <c:pt idx="6">
                  <c:v>0.67507002801120453</c:v>
                </c:pt>
                <c:pt idx="7">
                  <c:v>0.46206896551724136</c:v>
                </c:pt>
                <c:pt idx="8">
                  <c:v>0.65038167938931302</c:v>
                </c:pt>
                <c:pt idx="9">
                  <c:v>0.66369426751592353</c:v>
                </c:pt>
                <c:pt idx="10">
                  <c:v>0.67821782178217827</c:v>
                </c:pt>
                <c:pt idx="11">
                  <c:v>0.56874999999999998</c:v>
                </c:pt>
                <c:pt idx="12">
                  <c:v>0.58870967741935487</c:v>
                </c:pt>
                <c:pt idx="13">
                  <c:v>0.64217252396166136</c:v>
                </c:pt>
                <c:pt idx="14">
                  <c:v>0.48713235294117646</c:v>
                </c:pt>
                <c:pt idx="15">
                  <c:v>0.49221183800623053</c:v>
                </c:pt>
                <c:pt idx="16">
                  <c:v>0.41875000000000001</c:v>
                </c:pt>
                <c:pt idx="17">
                  <c:v>0.55639097744360899</c:v>
                </c:pt>
                <c:pt idx="18">
                  <c:v>0.52056555269922877</c:v>
                </c:pt>
                <c:pt idx="19">
                  <c:v>0.41134751773049644</c:v>
                </c:pt>
                <c:pt idx="20">
                  <c:v>0.22023809523809523</c:v>
                </c:pt>
                <c:pt idx="21">
                  <c:v>0.37322515212981744</c:v>
                </c:pt>
                <c:pt idx="22">
                  <c:v>0.36312849162011174</c:v>
                </c:pt>
                <c:pt idx="23">
                  <c:v>0.40307692307692305</c:v>
                </c:pt>
                <c:pt idx="24">
                  <c:v>0.5</c:v>
                </c:pt>
                <c:pt idx="25">
                  <c:v>0.48499999999999999</c:v>
                </c:pt>
                <c:pt idx="26">
                  <c:v>0.15953307392996108</c:v>
                </c:pt>
                <c:pt idx="27">
                  <c:v>0.453125</c:v>
                </c:pt>
                <c:pt idx="28">
                  <c:v>0.43894389438943893</c:v>
                </c:pt>
                <c:pt idx="29">
                  <c:v>0.27053140096618356</c:v>
                </c:pt>
                <c:pt idx="30">
                  <c:v>0.30944625407166126</c:v>
                </c:pt>
                <c:pt idx="31">
                  <c:v>0.40714285714285714</c:v>
                </c:pt>
                <c:pt idx="32">
                  <c:v>0.33174603174603173</c:v>
                </c:pt>
                <c:pt idx="33">
                  <c:v>0.37662337662337664</c:v>
                </c:pt>
                <c:pt idx="34">
                  <c:v>0.34848484848484851</c:v>
                </c:pt>
                <c:pt idx="35">
                  <c:v>0.36482084690553745</c:v>
                </c:pt>
                <c:pt idx="36">
                  <c:v>0.29106628242074928</c:v>
                </c:pt>
                <c:pt idx="37">
                  <c:v>0.2510460251046025</c:v>
                </c:pt>
                <c:pt idx="38">
                  <c:v>0.18126888217522658</c:v>
                </c:pt>
                <c:pt idx="39">
                  <c:v>0.20805369127516779</c:v>
                </c:pt>
                <c:pt idx="40">
                  <c:v>0.19767441860465115</c:v>
                </c:pt>
                <c:pt idx="41">
                  <c:v>3.896103896103896E-2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017-4BF3-860F-5E99C643F796}"/>
            </c:ext>
          </c:extLst>
        </c:ser>
        <c:ser>
          <c:idx val="1"/>
          <c:order val="1"/>
          <c:tx>
            <c:strRef>
              <c:f>Latest_charts_ICB!$ES$231</c:f>
              <c:strCache>
                <c:ptCount val="1"/>
                <c:pt idx="0">
                  <c:v>Other / not known</c:v>
                </c:pt>
              </c:strCache>
            </c:strRef>
          </c:tx>
          <c:spPr>
            <a:pattFill prst="dkUpDiag">
              <a:fgClr>
                <a:schemeClr val="bg1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Latest_charts_ICB!$EQ$232:$EQ$274</c:f>
              <c:strCache>
                <c:ptCount val="42"/>
                <c:pt idx="0">
                  <c:v>Staffordshire And Stoke-on-trent</c:v>
                </c:pt>
                <c:pt idx="1">
                  <c:v>Sussex</c:v>
                </c:pt>
                <c:pt idx="2">
                  <c:v>Frimley</c:v>
                </c:pt>
                <c:pt idx="3">
                  <c:v>Hampshire And Isle Of Wight</c:v>
                </c:pt>
                <c:pt idx="4">
                  <c:v>Humber And North Yorkshire</c:v>
                </c:pt>
                <c:pt idx="5">
                  <c:v>Lancashire And South Cumbria</c:v>
                </c:pt>
                <c:pt idx="6">
                  <c:v>Bedfordshire, Luton And Milton Keynes</c:v>
                </c:pt>
                <c:pt idx="7">
                  <c:v>North West London</c:v>
                </c:pt>
                <c:pt idx="8">
                  <c:v>Hertfordshire And West Essex</c:v>
                </c:pt>
                <c:pt idx="9">
                  <c:v>Buckinghamshire, Oxfordshire And Berkshire West</c:v>
                </c:pt>
                <c:pt idx="10">
                  <c:v>Mid And South Essex</c:v>
                </c:pt>
                <c:pt idx="11">
                  <c:v>Cornwall And The Isles Of Scilly</c:v>
                </c:pt>
                <c:pt idx="12">
                  <c:v>Herefordshire And Worcestershire</c:v>
                </c:pt>
                <c:pt idx="13">
                  <c:v>Northamptonshire</c:v>
                </c:pt>
                <c:pt idx="14">
                  <c:v>Kent And Medway</c:v>
                </c:pt>
                <c:pt idx="15">
                  <c:v>Surrey Heartlands</c:v>
                </c:pt>
                <c:pt idx="16">
                  <c:v>Coventry And Warwickshire</c:v>
                </c:pt>
                <c:pt idx="17">
                  <c:v>Shropshire, Telford And Wrekin</c:v>
                </c:pt>
                <c:pt idx="18">
                  <c:v>Cheshire And Merseyside</c:v>
                </c:pt>
                <c:pt idx="19">
                  <c:v>Greater Manchester</c:v>
                </c:pt>
                <c:pt idx="20">
                  <c:v>Lincolnshire</c:v>
                </c:pt>
                <c:pt idx="21">
                  <c:v>South East London</c:v>
                </c:pt>
                <c:pt idx="22">
                  <c:v>Black Country</c:v>
                </c:pt>
                <c:pt idx="23">
                  <c:v>West Yorkshire</c:v>
                </c:pt>
                <c:pt idx="24">
                  <c:v>South West London</c:v>
                </c:pt>
                <c:pt idx="25">
                  <c:v>Bath And North East Somerset, Swindon And Wiltshire</c:v>
                </c:pt>
                <c:pt idx="26">
                  <c:v>Devon</c:v>
                </c:pt>
                <c:pt idx="27">
                  <c:v>Birmingham And Solihull</c:v>
                </c:pt>
                <c:pt idx="28">
                  <c:v>Gloucestershire</c:v>
                </c:pt>
                <c:pt idx="29">
                  <c:v>Dorset</c:v>
                </c:pt>
                <c:pt idx="30">
                  <c:v>North Central London</c:v>
                </c:pt>
                <c:pt idx="31">
                  <c:v>Derby And Derbyshire</c:v>
                </c:pt>
                <c:pt idx="32">
                  <c:v>North East And North Cumbria</c:v>
                </c:pt>
                <c:pt idx="33">
                  <c:v>Somerset</c:v>
                </c:pt>
                <c:pt idx="34">
                  <c:v>Suffolk And North East Essex</c:v>
                </c:pt>
                <c:pt idx="35">
                  <c:v>Norfolk And Waveney</c:v>
                </c:pt>
                <c:pt idx="36">
                  <c:v>South Yorkshire</c:v>
                </c:pt>
                <c:pt idx="37">
                  <c:v>Cambridgeshire And Peterborough</c:v>
                </c:pt>
                <c:pt idx="38">
                  <c:v>North East London</c:v>
                </c:pt>
                <c:pt idx="39">
                  <c:v>Bristol, North Somerset And South Gloucestershire</c:v>
                </c:pt>
                <c:pt idx="40">
                  <c:v>Leicester, Leicestershire And Rutland</c:v>
                </c:pt>
                <c:pt idx="41">
                  <c:v>Nottingham And Nottinghamshire</c:v>
                </c:pt>
              </c:strCache>
            </c:strRef>
          </c:cat>
          <c:val>
            <c:numRef>
              <c:f>Latest_charts_ICB!$ES$232:$ES$274</c:f>
              <c:numCache>
                <c:formatCode>0%</c:formatCode>
                <c:ptCount val="42"/>
                <c:pt idx="0">
                  <c:v>7.481296758104738E-3</c:v>
                </c:pt>
                <c:pt idx="1">
                  <c:v>2.0689655172413793E-2</c:v>
                </c:pt>
                <c:pt idx="2">
                  <c:v>0.10495626822157435</c:v>
                </c:pt>
                <c:pt idx="3">
                  <c:v>0.34556962025316457</c:v>
                </c:pt>
                <c:pt idx="4">
                  <c:v>0.10424710424710425</c:v>
                </c:pt>
                <c:pt idx="5">
                  <c:v>4.1772151898734178E-2</c:v>
                </c:pt>
                <c:pt idx="6">
                  <c:v>7.0028011204481794E-2</c:v>
                </c:pt>
                <c:pt idx="7">
                  <c:v>0.47586206896551725</c:v>
                </c:pt>
                <c:pt idx="8">
                  <c:v>9.1603053435114504E-2</c:v>
                </c:pt>
                <c:pt idx="9">
                  <c:v>4.9681528662420385E-2</c:v>
                </c:pt>
                <c:pt idx="10">
                  <c:v>1.4851485148514851E-2</c:v>
                </c:pt>
                <c:pt idx="11">
                  <c:v>0.20624999999999999</c:v>
                </c:pt>
                <c:pt idx="12">
                  <c:v>0.15322580645161291</c:v>
                </c:pt>
                <c:pt idx="13">
                  <c:v>1.5974440894568689E-3</c:v>
                </c:pt>
                <c:pt idx="14">
                  <c:v>0.25735294117647056</c:v>
                </c:pt>
                <c:pt idx="15">
                  <c:v>0.2367601246105919</c:v>
                </c:pt>
                <c:pt idx="16">
                  <c:v>0.38124999999999998</c:v>
                </c:pt>
                <c:pt idx="17">
                  <c:v>6.0150375939849621E-2</c:v>
                </c:pt>
                <c:pt idx="18">
                  <c:v>0.12982005141388175</c:v>
                </c:pt>
                <c:pt idx="19">
                  <c:v>0.34515366430260047</c:v>
                </c:pt>
                <c:pt idx="20">
                  <c:v>0.70238095238095233</c:v>
                </c:pt>
                <c:pt idx="21">
                  <c:v>0.34888438133874239</c:v>
                </c:pt>
                <c:pt idx="22">
                  <c:v>0.35754189944134079</c:v>
                </c:pt>
                <c:pt idx="23">
                  <c:v>0.23538461538461539</c:v>
                </c:pt>
                <c:pt idx="24">
                  <c:v>2.9962546816479401E-2</c:v>
                </c:pt>
                <c:pt idx="25">
                  <c:v>4.4999999999999998E-2</c:v>
                </c:pt>
                <c:pt idx="26">
                  <c:v>0.67704280155642027</c:v>
                </c:pt>
                <c:pt idx="27">
                  <c:v>6.640625E-2</c:v>
                </c:pt>
                <c:pt idx="28">
                  <c:v>5.9405940594059403E-2</c:v>
                </c:pt>
                <c:pt idx="29">
                  <c:v>0.3671497584541063</c:v>
                </c:pt>
                <c:pt idx="30">
                  <c:v>0.21172638436482086</c:v>
                </c:pt>
                <c:pt idx="31">
                  <c:v>1.4285714285714285E-2</c:v>
                </c:pt>
                <c:pt idx="32">
                  <c:v>0.11587301587301588</c:v>
                </c:pt>
                <c:pt idx="33">
                  <c:v>2.5974025974025976E-2</c:v>
                </c:pt>
                <c:pt idx="34">
                  <c:v>7.0707070707070704E-2</c:v>
                </c:pt>
                <c:pt idx="35">
                  <c:v>3.2573289902280132E-3</c:v>
                </c:pt>
                <c:pt idx="36">
                  <c:v>8.9337175792507204E-2</c:v>
                </c:pt>
                <c:pt idx="37">
                  <c:v>2.0920502092050208E-2</c:v>
                </c:pt>
                <c:pt idx="38">
                  <c:v>0.12688821752265861</c:v>
                </c:pt>
                <c:pt idx="39">
                  <c:v>0</c:v>
                </c:pt>
                <c:pt idx="40">
                  <c:v>1.7441860465116279E-2</c:v>
                </c:pt>
                <c:pt idx="4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017-4BF3-860F-5E99C643F796}"/>
            </c:ext>
          </c:extLst>
        </c:ser>
        <c:ser>
          <c:idx val="2"/>
          <c:order val="2"/>
          <c:tx>
            <c:strRef>
              <c:f>Latest_charts_ICB!$ET$231</c:f>
              <c:strCache>
                <c:ptCount val="1"/>
                <c:pt idx="0">
                  <c:v>Step down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cat>
            <c:strRef>
              <c:f>Latest_charts_ICB!$EQ$232:$EQ$274</c:f>
              <c:strCache>
                <c:ptCount val="42"/>
                <c:pt idx="0">
                  <c:v>Staffordshire And Stoke-on-trent</c:v>
                </c:pt>
                <c:pt idx="1">
                  <c:v>Sussex</c:v>
                </c:pt>
                <c:pt idx="2">
                  <c:v>Frimley</c:v>
                </c:pt>
                <c:pt idx="3">
                  <c:v>Hampshire And Isle Of Wight</c:v>
                </c:pt>
                <c:pt idx="4">
                  <c:v>Humber And North Yorkshire</c:v>
                </c:pt>
                <c:pt idx="5">
                  <c:v>Lancashire And South Cumbria</c:v>
                </c:pt>
                <c:pt idx="6">
                  <c:v>Bedfordshire, Luton And Milton Keynes</c:v>
                </c:pt>
                <c:pt idx="7">
                  <c:v>North West London</c:v>
                </c:pt>
                <c:pt idx="8">
                  <c:v>Hertfordshire And West Essex</c:v>
                </c:pt>
                <c:pt idx="9">
                  <c:v>Buckinghamshire, Oxfordshire And Berkshire West</c:v>
                </c:pt>
                <c:pt idx="10">
                  <c:v>Mid And South Essex</c:v>
                </c:pt>
                <c:pt idx="11">
                  <c:v>Cornwall And The Isles Of Scilly</c:v>
                </c:pt>
                <c:pt idx="12">
                  <c:v>Herefordshire And Worcestershire</c:v>
                </c:pt>
                <c:pt idx="13">
                  <c:v>Northamptonshire</c:v>
                </c:pt>
                <c:pt idx="14">
                  <c:v>Kent And Medway</c:v>
                </c:pt>
                <c:pt idx="15">
                  <c:v>Surrey Heartlands</c:v>
                </c:pt>
                <c:pt idx="16">
                  <c:v>Coventry And Warwickshire</c:v>
                </c:pt>
                <c:pt idx="17">
                  <c:v>Shropshire, Telford And Wrekin</c:v>
                </c:pt>
                <c:pt idx="18">
                  <c:v>Cheshire And Merseyside</c:v>
                </c:pt>
                <c:pt idx="19">
                  <c:v>Greater Manchester</c:v>
                </c:pt>
                <c:pt idx="20">
                  <c:v>Lincolnshire</c:v>
                </c:pt>
                <c:pt idx="21">
                  <c:v>South East London</c:v>
                </c:pt>
                <c:pt idx="22">
                  <c:v>Black Country</c:v>
                </c:pt>
                <c:pt idx="23">
                  <c:v>West Yorkshire</c:v>
                </c:pt>
                <c:pt idx="24">
                  <c:v>South West London</c:v>
                </c:pt>
                <c:pt idx="25">
                  <c:v>Bath And North East Somerset, Swindon And Wiltshire</c:v>
                </c:pt>
                <c:pt idx="26">
                  <c:v>Devon</c:v>
                </c:pt>
                <c:pt idx="27">
                  <c:v>Birmingham And Solihull</c:v>
                </c:pt>
                <c:pt idx="28">
                  <c:v>Gloucestershire</c:v>
                </c:pt>
                <c:pt idx="29">
                  <c:v>Dorset</c:v>
                </c:pt>
                <c:pt idx="30">
                  <c:v>North Central London</c:v>
                </c:pt>
                <c:pt idx="31">
                  <c:v>Derby And Derbyshire</c:v>
                </c:pt>
                <c:pt idx="32">
                  <c:v>North East And North Cumbria</c:v>
                </c:pt>
                <c:pt idx="33">
                  <c:v>Somerset</c:v>
                </c:pt>
                <c:pt idx="34">
                  <c:v>Suffolk And North East Essex</c:v>
                </c:pt>
                <c:pt idx="35">
                  <c:v>Norfolk And Waveney</c:v>
                </c:pt>
                <c:pt idx="36">
                  <c:v>South Yorkshire</c:v>
                </c:pt>
                <c:pt idx="37">
                  <c:v>Cambridgeshire And Peterborough</c:v>
                </c:pt>
                <c:pt idx="38">
                  <c:v>North East London</c:v>
                </c:pt>
                <c:pt idx="39">
                  <c:v>Bristol, North Somerset And South Gloucestershire</c:v>
                </c:pt>
                <c:pt idx="40">
                  <c:v>Leicester, Leicestershire And Rutland</c:v>
                </c:pt>
                <c:pt idx="41">
                  <c:v>Nottingham And Nottinghamshire</c:v>
                </c:pt>
              </c:strCache>
            </c:strRef>
          </c:cat>
          <c:val>
            <c:numRef>
              <c:f>Latest_charts_ICB!$ET$232:$ET$274</c:f>
              <c:numCache>
                <c:formatCode>0%</c:formatCode>
                <c:ptCount val="42"/>
                <c:pt idx="0">
                  <c:v>0.12219451371571072</c:v>
                </c:pt>
                <c:pt idx="1">
                  <c:v>0.22758620689655173</c:v>
                </c:pt>
                <c:pt idx="2">
                  <c:v>0.19825072886297376</c:v>
                </c:pt>
                <c:pt idx="3">
                  <c:v>8.9873417721518981E-2</c:v>
                </c:pt>
                <c:pt idx="4">
                  <c:v>0.22393822393822393</c:v>
                </c:pt>
                <c:pt idx="5">
                  <c:v>0.26455696202531648</c:v>
                </c:pt>
                <c:pt idx="6">
                  <c:v>0.25490196078431371</c:v>
                </c:pt>
                <c:pt idx="7">
                  <c:v>6.2068965517241378E-2</c:v>
                </c:pt>
                <c:pt idx="8">
                  <c:v>0.25801526717557249</c:v>
                </c:pt>
                <c:pt idx="9">
                  <c:v>0.28662420382165604</c:v>
                </c:pt>
                <c:pt idx="10">
                  <c:v>0.30693069306930693</c:v>
                </c:pt>
                <c:pt idx="11">
                  <c:v>0.22500000000000001</c:v>
                </c:pt>
                <c:pt idx="12">
                  <c:v>0.25806451612903225</c:v>
                </c:pt>
                <c:pt idx="13">
                  <c:v>0.35623003194888181</c:v>
                </c:pt>
                <c:pt idx="14">
                  <c:v>0.25551470588235292</c:v>
                </c:pt>
                <c:pt idx="15">
                  <c:v>0.27102803738317754</c:v>
                </c:pt>
                <c:pt idx="16">
                  <c:v>0.2</c:v>
                </c:pt>
                <c:pt idx="17">
                  <c:v>0.38345864661654133</c:v>
                </c:pt>
                <c:pt idx="18">
                  <c:v>0.34961439588688947</c:v>
                </c:pt>
                <c:pt idx="19">
                  <c:v>0.24349881796690306</c:v>
                </c:pt>
                <c:pt idx="20">
                  <c:v>7.7380952380952384E-2</c:v>
                </c:pt>
                <c:pt idx="21">
                  <c:v>0.27789046653144017</c:v>
                </c:pt>
                <c:pt idx="22">
                  <c:v>0.27932960893854747</c:v>
                </c:pt>
                <c:pt idx="23">
                  <c:v>0.36153846153846153</c:v>
                </c:pt>
                <c:pt idx="24">
                  <c:v>0.47003745318352058</c:v>
                </c:pt>
                <c:pt idx="25">
                  <c:v>0.47</c:v>
                </c:pt>
                <c:pt idx="26">
                  <c:v>0.16342412451361868</c:v>
                </c:pt>
                <c:pt idx="27">
                  <c:v>0.48046875</c:v>
                </c:pt>
                <c:pt idx="28">
                  <c:v>0.50165016501650161</c:v>
                </c:pt>
                <c:pt idx="29">
                  <c:v>0.36231884057971014</c:v>
                </c:pt>
                <c:pt idx="30">
                  <c:v>0.47882736156351791</c:v>
                </c:pt>
                <c:pt idx="31">
                  <c:v>0.57857142857142863</c:v>
                </c:pt>
                <c:pt idx="32">
                  <c:v>0.55238095238095242</c:v>
                </c:pt>
                <c:pt idx="33">
                  <c:v>0.59740259740259738</c:v>
                </c:pt>
                <c:pt idx="34">
                  <c:v>0.58080808080808077</c:v>
                </c:pt>
                <c:pt idx="35">
                  <c:v>0.63192182410423448</c:v>
                </c:pt>
                <c:pt idx="36">
                  <c:v>0.6195965417867435</c:v>
                </c:pt>
                <c:pt idx="37">
                  <c:v>0.72803347280334729</c:v>
                </c:pt>
                <c:pt idx="38">
                  <c:v>0.69184290030211482</c:v>
                </c:pt>
                <c:pt idx="39">
                  <c:v>0.79194630872483218</c:v>
                </c:pt>
                <c:pt idx="40">
                  <c:v>0.78488372093023251</c:v>
                </c:pt>
                <c:pt idx="41">
                  <c:v>0.96103896103896103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017-4BF3-860F-5E99C643F796}"/>
            </c:ext>
          </c:extLst>
        </c:ser>
        <c:ser>
          <c:idx val="3"/>
          <c:order val="3"/>
          <c:tx>
            <c:strRef>
              <c:f>Latest_charts_ICB!$EU$231</c:f>
              <c:strCache>
                <c:ptCount val="1"/>
                <c:pt idx="0">
                  <c:v>Sort (not displayed)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cat>
            <c:strRef>
              <c:f>Latest_charts_ICB!$EQ$232:$EQ$274</c:f>
              <c:strCache>
                <c:ptCount val="42"/>
                <c:pt idx="0">
                  <c:v>Staffordshire And Stoke-on-trent</c:v>
                </c:pt>
                <c:pt idx="1">
                  <c:v>Sussex</c:v>
                </c:pt>
                <c:pt idx="2">
                  <c:v>Frimley</c:v>
                </c:pt>
                <c:pt idx="3">
                  <c:v>Hampshire And Isle Of Wight</c:v>
                </c:pt>
                <c:pt idx="4">
                  <c:v>Humber And North Yorkshire</c:v>
                </c:pt>
                <c:pt idx="5">
                  <c:v>Lancashire And South Cumbria</c:v>
                </c:pt>
                <c:pt idx="6">
                  <c:v>Bedfordshire, Luton And Milton Keynes</c:v>
                </c:pt>
                <c:pt idx="7">
                  <c:v>North West London</c:v>
                </c:pt>
                <c:pt idx="8">
                  <c:v>Hertfordshire And West Essex</c:v>
                </c:pt>
                <c:pt idx="9">
                  <c:v>Buckinghamshire, Oxfordshire And Berkshire West</c:v>
                </c:pt>
                <c:pt idx="10">
                  <c:v>Mid And South Essex</c:v>
                </c:pt>
                <c:pt idx="11">
                  <c:v>Cornwall And The Isles Of Scilly</c:v>
                </c:pt>
                <c:pt idx="12">
                  <c:v>Herefordshire And Worcestershire</c:v>
                </c:pt>
                <c:pt idx="13">
                  <c:v>Northamptonshire</c:v>
                </c:pt>
                <c:pt idx="14">
                  <c:v>Kent And Medway</c:v>
                </c:pt>
                <c:pt idx="15">
                  <c:v>Surrey Heartlands</c:v>
                </c:pt>
                <c:pt idx="16">
                  <c:v>Coventry And Warwickshire</c:v>
                </c:pt>
                <c:pt idx="17">
                  <c:v>Shropshire, Telford And Wrekin</c:v>
                </c:pt>
                <c:pt idx="18">
                  <c:v>Cheshire And Merseyside</c:v>
                </c:pt>
                <c:pt idx="19">
                  <c:v>Greater Manchester</c:v>
                </c:pt>
                <c:pt idx="20">
                  <c:v>Lincolnshire</c:v>
                </c:pt>
                <c:pt idx="21">
                  <c:v>South East London</c:v>
                </c:pt>
                <c:pt idx="22">
                  <c:v>Black Country</c:v>
                </c:pt>
                <c:pt idx="23">
                  <c:v>West Yorkshire</c:v>
                </c:pt>
                <c:pt idx="24">
                  <c:v>South West London</c:v>
                </c:pt>
                <c:pt idx="25">
                  <c:v>Bath And North East Somerset, Swindon And Wiltshire</c:v>
                </c:pt>
                <c:pt idx="26">
                  <c:v>Devon</c:v>
                </c:pt>
                <c:pt idx="27">
                  <c:v>Birmingham And Solihull</c:v>
                </c:pt>
                <c:pt idx="28">
                  <c:v>Gloucestershire</c:v>
                </c:pt>
                <c:pt idx="29">
                  <c:v>Dorset</c:v>
                </c:pt>
                <c:pt idx="30">
                  <c:v>North Central London</c:v>
                </c:pt>
                <c:pt idx="31">
                  <c:v>Derby And Derbyshire</c:v>
                </c:pt>
                <c:pt idx="32">
                  <c:v>North East And North Cumbria</c:v>
                </c:pt>
                <c:pt idx="33">
                  <c:v>Somerset</c:v>
                </c:pt>
                <c:pt idx="34">
                  <c:v>Suffolk And North East Essex</c:v>
                </c:pt>
                <c:pt idx="35">
                  <c:v>Norfolk And Waveney</c:v>
                </c:pt>
                <c:pt idx="36">
                  <c:v>South Yorkshire</c:v>
                </c:pt>
                <c:pt idx="37">
                  <c:v>Cambridgeshire And Peterborough</c:v>
                </c:pt>
                <c:pt idx="38">
                  <c:v>North East London</c:v>
                </c:pt>
                <c:pt idx="39">
                  <c:v>Bristol, North Somerset And South Gloucestershire</c:v>
                </c:pt>
                <c:pt idx="40">
                  <c:v>Leicester, Leicestershire And Rutland</c:v>
                </c:pt>
                <c:pt idx="41">
                  <c:v>Nottingham And Nottinghamshire</c:v>
                </c:pt>
              </c:strCache>
            </c:strRef>
          </c:cat>
          <c:val>
            <c:numRef>
              <c:f>Latest_charts_ICB!$EU$232:$EU$274</c:f>
              <c:numCache>
                <c:formatCode>0%</c:formatCode>
                <c:ptCount val="42"/>
                <c:pt idx="0">
                  <c:v>0.74812967581047385</c:v>
                </c:pt>
                <c:pt idx="1">
                  <c:v>0.5241379310344827</c:v>
                </c:pt>
                <c:pt idx="2">
                  <c:v>0.49854227405247808</c:v>
                </c:pt>
                <c:pt idx="3">
                  <c:v>0.4746835443037975</c:v>
                </c:pt>
                <c:pt idx="4">
                  <c:v>0.44787644787644787</c:v>
                </c:pt>
                <c:pt idx="5">
                  <c:v>0.42911392405063292</c:v>
                </c:pt>
                <c:pt idx="6">
                  <c:v>0.42016806722689082</c:v>
                </c:pt>
                <c:pt idx="7">
                  <c:v>0.39999999999999997</c:v>
                </c:pt>
                <c:pt idx="8">
                  <c:v>0.39236641221374052</c:v>
                </c:pt>
                <c:pt idx="9">
                  <c:v>0.37707006369426749</c:v>
                </c:pt>
                <c:pt idx="10">
                  <c:v>0.37128712871287134</c:v>
                </c:pt>
                <c:pt idx="11">
                  <c:v>0.34375</c:v>
                </c:pt>
                <c:pt idx="12">
                  <c:v>0.33064516129032262</c:v>
                </c:pt>
                <c:pt idx="13">
                  <c:v>0.28594249201277955</c:v>
                </c:pt>
                <c:pt idx="14">
                  <c:v>0.23161764705882354</c:v>
                </c:pt>
                <c:pt idx="15">
                  <c:v>0.22118380062305298</c:v>
                </c:pt>
                <c:pt idx="16">
                  <c:v>0.21875</c:v>
                </c:pt>
                <c:pt idx="17">
                  <c:v>0.17293233082706766</c:v>
                </c:pt>
                <c:pt idx="18">
                  <c:v>0.1709511568123393</c:v>
                </c:pt>
                <c:pt idx="19">
                  <c:v>0.16784869976359337</c:v>
                </c:pt>
                <c:pt idx="20">
                  <c:v>0.14285714285714285</c:v>
                </c:pt>
                <c:pt idx="21">
                  <c:v>9.5334685598377267E-2</c:v>
                </c:pt>
                <c:pt idx="22">
                  <c:v>8.3798882681564268E-2</c:v>
                </c:pt>
                <c:pt idx="23">
                  <c:v>4.1538461538461524E-2</c:v>
                </c:pt>
                <c:pt idx="24">
                  <c:v>2.9962546816479418E-2</c:v>
                </c:pt>
                <c:pt idx="25">
                  <c:v>1.5000000000000013E-2</c:v>
                </c:pt>
                <c:pt idx="26">
                  <c:v>-3.8910505836576015E-3</c:v>
                </c:pt>
                <c:pt idx="27">
                  <c:v>-2.734375E-2</c:v>
                </c:pt>
                <c:pt idx="28">
                  <c:v>-6.2706270627062688E-2</c:v>
                </c:pt>
                <c:pt idx="29">
                  <c:v>-9.1787439613526589E-2</c:v>
                </c:pt>
                <c:pt idx="30">
                  <c:v>-0.16938110749185664</c:v>
                </c:pt>
                <c:pt idx="31">
                  <c:v>-0.17142857142857149</c:v>
                </c:pt>
                <c:pt idx="32">
                  <c:v>-0.22063492063492068</c:v>
                </c:pt>
                <c:pt idx="33">
                  <c:v>-0.22077922077922074</c:v>
                </c:pt>
                <c:pt idx="34">
                  <c:v>-0.23232323232323226</c:v>
                </c:pt>
                <c:pt idx="35">
                  <c:v>-0.26710097719869702</c:v>
                </c:pt>
                <c:pt idx="36">
                  <c:v>-0.32853025936599423</c:v>
                </c:pt>
                <c:pt idx="37">
                  <c:v>-0.47698744769874479</c:v>
                </c:pt>
                <c:pt idx="38">
                  <c:v>-0.5105740181268883</c:v>
                </c:pt>
                <c:pt idx="39">
                  <c:v>-0.58389261744966436</c:v>
                </c:pt>
                <c:pt idx="40">
                  <c:v>-0.58720930232558133</c:v>
                </c:pt>
                <c:pt idx="41">
                  <c:v>-0.92207792207792205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017-4BF3-860F-5E99C643F7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overlap val="100"/>
        <c:axId val="1951672304"/>
        <c:axId val="1791773776"/>
      </c:barChart>
      <c:catAx>
        <c:axId val="1951672304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91773776"/>
        <c:crosses val="autoZero"/>
        <c:auto val="1"/>
        <c:lblAlgn val="ctr"/>
        <c:lblOffset val="100"/>
        <c:noMultiLvlLbl val="0"/>
      </c:catAx>
      <c:valAx>
        <c:axId val="1791773776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low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7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672304"/>
        <c:crosses val="autoZero"/>
        <c:crossBetween val="between"/>
        <c:majorUnit val="0.25"/>
      </c:valAx>
      <c:spPr>
        <a:noFill/>
        <a:ln>
          <a:noFill/>
        </a:ln>
        <a:effectLst/>
      </c:spPr>
    </c:plotArea>
    <c:legend>
      <c:legendPos val="t"/>
      <c:legendEntry>
        <c:idx val="3"/>
        <c:delete val="1"/>
      </c:legendEntry>
      <c:layout>
        <c:manualLayout>
          <c:xMode val="edge"/>
          <c:yMode val="edge"/>
          <c:x val="0.32427884920182076"/>
          <c:y val="6.892519572358323E-2"/>
          <c:w val="0.67572111112699851"/>
          <c:h val="3.340280408158031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7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  <c:extLst>
    <c:ext xmlns:c14="http://schemas.microsoft.com/office/drawing/2007/8/2/chart" uri="{781A3756-C4B2-4CAC-9D66-4F8BD8637D16}">
      <c14:pivotOptions>
        <c14:dropZoneFilter val="1"/>
        <c14:dropZoneCategories val="1"/>
        <c14:dropZoneData val="1"/>
        <c14:dropZoneSeries val="1"/>
      </c14:pivotOptions>
    </c:ext>
  </c:extLst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0.05836</cdr:x>
      <cdr:y>0.5</cdr:y>
    </cdr:from>
    <cdr:to>
      <cdr:x>0.16022</cdr:x>
      <cdr:y>0.51651</cdr:y>
    </cdr:to>
    <cdr:sp macro="" textlink="">
      <cdr:nvSpPr>
        <cdr:cNvPr id="2" name="Arrow: Right 1">
          <a:extLst xmlns:a="http://schemas.openxmlformats.org/drawingml/2006/main">
            <a:ext uri="{FF2B5EF4-FFF2-40B4-BE49-F238E27FC236}">
              <a16:creationId xmlns:a16="http://schemas.microsoft.com/office/drawing/2014/main" id="{E5A76ADC-8DBB-5DFF-42FB-1C39B4F93DB2}"/>
            </a:ext>
          </a:extLst>
        </cdr:cNvPr>
        <cdr:cNvSpPr/>
      </cdr:nvSpPr>
      <cdr:spPr>
        <a:xfrm xmlns:a="http://schemas.openxmlformats.org/drawingml/2006/main">
          <a:off x="209845" y="2595943"/>
          <a:ext cx="366227" cy="85725"/>
        </a:xfrm>
        <a:prstGeom xmlns:a="http://schemas.openxmlformats.org/drawingml/2006/main" prst="rightArrow">
          <a:avLst/>
        </a:prstGeom>
      </cdr:spPr>
      <cdr:style>
        <a:lnRef xmlns:a="http://schemas.openxmlformats.org/drawingml/2006/main" idx="2">
          <a:schemeClr val="accent1">
            <a:shade val="15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en-GB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7DE409-102C-4397-A245-06CC7E5A449F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1064D-882F-40D4-888B-4501CAAF9F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8822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4EC7EF-95E1-3D44-A982-BC7A3E9C617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56613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ron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C74A26B3-AA54-E4E3-F815-2DD0B5B502BC}"/>
              </a:ext>
            </a:extLst>
          </p:cNvPr>
          <p:cNvSpPr/>
          <p:nvPr userDrawn="1"/>
        </p:nvSpPr>
        <p:spPr>
          <a:xfrm>
            <a:off x="-14635" y="-34893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pic>
        <p:nvPicPr>
          <p:cNvPr id="31" name="Picture 30" descr="A picture containing icon&#10;&#10;Description automatically generated">
            <a:extLst>
              <a:ext uri="{FF2B5EF4-FFF2-40B4-BE49-F238E27FC236}">
                <a16:creationId xmlns:a16="http://schemas.microsoft.com/office/drawing/2014/main" id="{598E9D71-498A-0294-DB92-FA8A45963C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30720" y="-508517"/>
            <a:ext cx="11319579" cy="800566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CD054BE-B63C-B248-A010-D04767679CD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32000" y="1002270"/>
            <a:ext cx="4643853" cy="2507695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050" b="1" spc="-23" baseline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B3AB80-4EA2-FC4A-9654-92EF4DFF45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2001" y="3600002"/>
            <a:ext cx="7973051" cy="1024967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l">
              <a:buNone/>
              <a:defRPr sz="2100">
                <a:solidFill>
                  <a:schemeClr val="accent6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 dirty="0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0857E-40D1-074A-8CBC-E3E38E6957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3002280" cy="365125"/>
          </a:xfrm>
          <a:prstGeom prst="rect">
            <a:avLst/>
          </a:prstGeom>
        </p:spPr>
        <p:txBody>
          <a:bodyPr/>
          <a:lstStyle/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91DEB39-6B31-D948-AF21-75D8DF423B1B}"/>
              </a:ext>
            </a:extLst>
          </p:cNvPr>
          <p:cNvSpPr txBox="1"/>
          <p:nvPr userDrawn="1"/>
        </p:nvSpPr>
        <p:spPr>
          <a:xfrm>
            <a:off x="3225115" y="601774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900" b="1">
              <a:solidFill>
                <a:schemeClr val="accent1"/>
              </a:solidFill>
            </a:endParaRP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78E63D1E-5669-124C-90CA-03B13A7D7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2001" y="5760000"/>
            <a:ext cx="6259513" cy="488950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267891" indent="0">
              <a:buNone/>
              <a:defRPr>
                <a:solidFill>
                  <a:schemeClr val="accent2"/>
                </a:solidFill>
              </a:defRPr>
            </a:lvl2pPr>
            <a:lvl3pPr marL="535781" indent="0">
              <a:buNone/>
              <a:defRPr>
                <a:solidFill>
                  <a:schemeClr val="accent2"/>
                </a:solidFill>
              </a:defRPr>
            </a:lvl3pPr>
            <a:lvl4pPr marL="810815" indent="0">
              <a:buNone/>
              <a:defRPr>
                <a:solidFill>
                  <a:schemeClr val="accent2"/>
                </a:solidFill>
              </a:defRPr>
            </a:lvl4pPr>
            <a:lvl5pPr marL="1078706" indent="0">
              <a:buNone/>
              <a:defRPr>
                <a:solidFill>
                  <a:schemeClr val="accent2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DF2A1D7-0D87-D844-942F-FEAD20579184}"/>
              </a:ext>
            </a:extLst>
          </p:cNvPr>
          <p:cNvSpPr txBox="1"/>
          <p:nvPr userDrawn="1"/>
        </p:nvSpPr>
        <p:spPr>
          <a:xfrm>
            <a:off x="9233454" y="5486400"/>
            <a:ext cx="246308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350" dirty="0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28D04FEF-6120-D9DF-6018-2393FD137B8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551045" y="364428"/>
            <a:ext cx="1208955" cy="739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5425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, subhead,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EA60DD58-05DE-E835-E697-CB9A9B0B94EE}"/>
              </a:ext>
            </a:extLst>
          </p:cNvPr>
          <p:cNvSpPr/>
          <p:nvPr userDrawn="1"/>
        </p:nvSpPr>
        <p:spPr>
          <a:xfrm>
            <a:off x="0" y="0"/>
            <a:ext cx="12206636" cy="6872615"/>
          </a:xfrm>
          <a:prstGeom prst="rect">
            <a:avLst/>
          </a:prstGeom>
          <a:solidFill>
            <a:srgbClr val="F6F8F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000" y="2735992"/>
            <a:ext cx="11088000" cy="3456000"/>
          </a:xfrm>
          <a:prstGeom prst="rect">
            <a:avLst/>
          </a:prstGeom>
        </p:spPr>
        <p:txBody>
          <a:bodyPr lIns="0" tIns="0" rIns="0" bIns="0" numCol="2" spcCol="43200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None/>
              <a:defRPr sz="2200" b="0">
                <a:solidFill>
                  <a:schemeClr val="accent6"/>
                </a:solidFill>
              </a:defRPr>
            </a:lvl1pPr>
            <a:lvl2pPr>
              <a:buClr>
                <a:schemeClr val="tx1"/>
              </a:buClr>
              <a:defRPr sz="2200">
                <a:solidFill>
                  <a:schemeClr val="accent6"/>
                </a:solidFill>
              </a:defRPr>
            </a:lvl2pPr>
            <a:lvl3pPr>
              <a:buClr>
                <a:schemeClr val="tx1"/>
              </a:buClr>
              <a:defRPr sz="2200"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 sz="2200"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 sz="22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7286FFC-BD82-6E40-BA0C-B1C0F7127A9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32000" y="2087999"/>
            <a:ext cx="11050700" cy="462017"/>
          </a:xfrm>
          <a:prstGeom prst="rect">
            <a:avLst/>
          </a:prstGeom>
        </p:spPr>
        <p:txBody>
          <a:bodyPr lIns="0" tIns="0" rIns="0" bIns="0" numCol="2" anchor="t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None/>
              <a:defRPr sz="2400" b="1">
                <a:solidFill>
                  <a:schemeClr val="accent6"/>
                </a:solidFill>
              </a:defRPr>
            </a:lvl1pPr>
            <a:lvl2pPr marL="357188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2pPr>
            <a:lvl3pPr marL="7143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3pPr>
            <a:lvl4pPr marL="1081087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438275" indent="0"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Subhead if needed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90784B1-AA1E-DC4B-BEB4-EC05249AFE00}"/>
              </a:ext>
            </a:extLst>
          </p:cNvPr>
          <p:cNvSpPr txBox="1"/>
          <p:nvPr userDrawn="1"/>
        </p:nvSpPr>
        <p:spPr>
          <a:xfrm>
            <a:off x="4700954" y="423203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endParaRPr lang="en-GB" sz="1200" b="1">
              <a:solidFill>
                <a:schemeClr val="accent1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42CCDA4-D437-6B48-8BBD-CAC30F281160}"/>
              </a:ext>
            </a:extLst>
          </p:cNvPr>
          <p:cNvSpPr/>
          <p:nvPr userDrawn="1"/>
        </p:nvSpPr>
        <p:spPr>
          <a:xfrm>
            <a:off x="11444644" y="6404977"/>
            <a:ext cx="37221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fld id="{BA3B713D-1FBB-0E4F-91D0-D2B735266E79}" type="slidenum">
              <a:rPr lang="en-GB" sz="1200" smtClean="0">
                <a:solidFill>
                  <a:schemeClr val="accent6"/>
                </a:solidFill>
              </a:rPr>
              <a:pPr algn="r"/>
              <a:t>‹#›</a:t>
            </a:fld>
            <a:endParaRPr lang="en-GB" sz="1200">
              <a:solidFill>
                <a:schemeClr val="accent6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47E4AB90-2CB6-0646-B56C-4B58E33EC90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2000" y="432000"/>
            <a:ext cx="11404154" cy="86518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>
              <a:defRPr sz="3600" b="1">
                <a:solidFill>
                  <a:schemeClr val="tx1"/>
                </a:solidFill>
              </a:defRPr>
            </a:lvl1pPr>
          </a:lstStyle>
          <a:p>
            <a:r>
              <a:rPr lang="en-GB"/>
              <a:t>Heading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8E2133D-2149-6B45-BEAB-A2D5E225B5AD}"/>
              </a:ext>
            </a:extLst>
          </p:cNvPr>
          <p:cNvCxnSpPr>
            <a:cxnSpLocks/>
          </p:cNvCxnSpPr>
          <p:nvPr userDrawn="1"/>
        </p:nvCxnSpPr>
        <p:spPr>
          <a:xfrm>
            <a:off x="408789" y="6336000"/>
            <a:ext cx="11399211" cy="0"/>
          </a:xfrm>
          <a:prstGeom prst="line">
            <a:avLst/>
          </a:prstGeom>
          <a:ln w="63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EBB79D01-2A70-DAF1-6A65-BC0424C2F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>
            <a:off x="9220370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370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CE947E-1F3C-4CE2-B205-42ACABCDF3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4187EB-CD8C-4429-80A8-057E397FFC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78BCC8-525B-41FD-8646-596B1960C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574AD-8404-48D7-8DB8-BCC9125C3396}" type="datetimeFigureOut">
              <a:rPr lang="en-GB" smtClean="0"/>
              <a:t>14/11/2024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564A6-47BB-43DB-A152-9E155576013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33BD63-EE18-4132-8F91-68A0A2C0DA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67EA4-DCE3-FB49-A794-A4595EF638BC}" type="slidenum">
              <a:rPr lang="en-GB" smtClean="0"/>
              <a:t>‹#›</a:t>
            </a:fld>
            <a:endParaRPr lang="en-GB" dirty="0"/>
          </a:p>
        </p:txBody>
      </p:sp>
      <p:pic>
        <p:nvPicPr>
          <p:cNvPr id="7" name="Picture 6" descr="Logo&#10;&#10;Description automatically generated">
            <a:extLst>
              <a:ext uri="{FF2B5EF4-FFF2-40B4-BE49-F238E27FC236}">
                <a16:creationId xmlns:a16="http://schemas.microsoft.com/office/drawing/2014/main" id="{3F4B87CC-BEFF-F26E-7E28-2BFAA1AEE8B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0551045" y="397380"/>
            <a:ext cx="1208955" cy="73944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35ACA2E-F7C5-6B58-F017-5FA9237D7B7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 rot="10800000">
            <a:off x="9220371" y="244040"/>
            <a:ext cx="3064672" cy="187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50448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42" r:id="rId1"/>
    <p:sldLayoutId id="2147483943" r:id="rId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future.nhs.uk/NationalVirtualWards/viewdocument?docId=225449317&amp;done=OBJChangesSaved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future.nhs.uk/NationalVirtualWards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66E6BB5-4354-4572-A144-4ECDA65D74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350" y="199592"/>
            <a:ext cx="5229891" cy="2507695"/>
          </a:xfrm>
        </p:spPr>
        <p:txBody>
          <a:bodyPr>
            <a:noAutofit/>
          </a:bodyPr>
          <a:lstStyle/>
          <a:p>
            <a:r>
              <a:rPr lang="en-GB" sz="4000" dirty="0">
                <a:latin typeface="+mn-lt"/>
              </a:rPr>
              <a:t>NHS England:  Virtual Wards</a:t>
            </a:r>
            <a:br>
              <a:rPr lang="en-GB" sz="4000" b="1" dirty="0">
                <a:latin typeface="+mn-lt"/>
              </a:rPr>
            </a:br>
            <a:br>
              <a:rPr lang="en-GB" sz="4000" b="1" dirty="0">
                <a:latin typeface="+mn-lt"/>
              </a:rPr>
            </a:br>
            <a:r>
              <a:rPr lang="en-GB" sz="2400" dirty="0">
                <a:latin typeface="+mn-lt"/>
              </a:rPr>
              <a:t>NW Region:  COO Directorate / Improvement</a:t>
            </a:r>
            <a:endParaRPr lang="en-GB" sz="4000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704B0AAA-2AF7-11F4-1759-5F1E07D6B7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86073" y="1849813"/>
            <a:ext cx="2510377" cy="1714948"/>
          </a:xfrm>
        </p:spPr>
        <p:txBody>
          <a:bodyPr>
            <a:normAutofit fontScale="32500" lnSpcReduction="20000"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3500" b="1" dirty="0">
                <a:solidFill>
                  <a:schemeClr val="bg1"/>
                </a:solidFill>
              </a:rPr>
              <a:t>NW-NHSE System Improvement Co-ordination Team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3500" dirty="0">
              <a:solidFill>
                <a:schemeClr val="bg1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3500" dirty="0">
              <a:solidFill>
                <a:schemeClr val="bg1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3500" dirty="0">
              <a:solidFill>
                <a:schemeClr val="bg1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endParaRPr lang="en-GB" sz="3500" dirty="0">
              <a:solidFill>
                <a:schemeClr val="bg1"/>
              </a:solidFill>
            </a:endParaRP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3500" b="1" dirty="0">
                <a:solidFill>
                  <a:schemeClr val="bg1"/>
                </a:solidFill>
              </a:rPr>
              <a:t>Virtual ward SRO:  </a:t>
            </a:r>
            <a:r>
              <a:rPr lang="en-GB" sz="3500" dirty="0">
                <a:solidFill>
                  <a:schemeClr val="bg1"/>
                </a:solidFill>
              </a:rPr>
              <a:t>Steve Barnard</a:t>
            </a:r>
          </a:p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en-GB" sz="3500" b="1" dirty="0">
                <a:solidFill>
                  <a:schemeClr val="bg1"/>
                </a:solidFill>
              </a:rPr>
              <a:t>Improvement Programme Lead: </a:t>
            </a:r>
            <a:r>
              <a:rPr lang="en-GB" sz="3500" dirty="0">
                <a:solidFill>
                  <a:schemeClr val="bg1"/>
                </a:solidFill>
              </a:rPr>
              <a:t>Marie Higgin-Aspinall</a:t>
            </a:r>
          </a:p>
          <a:p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2C99025-64F4-4929-96D0-3377B5331E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400" dirty="0">
                <a:latin typeface="+mn-lt"/>
              </a:rPr>
              <a:t>Date of </a:t>
            </a:r>
            <a:r>
              <a:rPr lang="en-GB" sz="1400" dirty="0"/>
              <a:t>document</a:t>
            </a:r>
            <a:r>
              <a:rPr lang="en-GB" sz="1400" dirty="0">
                <a:latin typeface="+mn-lt"/>
              </a:rPr>
              <a:t>:  Nov 24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r>
              <a:rPr lang="en-GB" sz="1400" dirty="0"/>
              <a:t>Author:  Marie Higgin-Aspinall</a:t>
            </a:r>
          </a:p>
          <a:p>
            <a:pPr>
              <a:lnSpc>
                <a:spcPct val="114000"/>
              </a:lnSpc>
              <a:spcBef>
                <a:spcPts val="0"/>
              </a:spcBef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24437702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4297B3E4-0260-224E-B0D8-BA4EF1BD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94" y="262557"/>
            <a:ext cx="11404154" cy="1196775"/>
          </a:xfrm>
        </p:spPr>
        <p:txBody>
          <a:bodyPr>
            <a:normAutofit/>
          </a:bodyPr>
          <a:lstStyle/>
          <a:p>
            <a:r>
              <a:rPr lang="en-US" sz="3200" dirty="0"/>
              <a:t>Virtual Wards: National</a:t>
            </a:r>
            <a:br>
              <a:rPr lang="en-US" sz="3200" dirty="0"/>
            </a:br>
            <a:r>
              <a:rPr lang="en-GB" sz="1000" b="0" dirty="0"/>
              <a:t>Virtual ward capacity – number of patients who can be managed simultaneously on virtual wards.​</a:t>
            </a:r>
            <a:br>
              <a:rPr lang="en-GB" sz="1000" b="0" dirty="0"/>
            </a:br>
            <a:r>
              <a:rPr lang="en-GB" sz="1000" b="0" dirty="0"/>
              <a:t>Occupancy – snapshot number of patients in virtual wards as a percentage of capacity ​​</a:t>
            </a:r>
            <a:br>
              <a:rPr lang="en-GB" sz="1000" b="0" dirty="0"/>
            </a:br>
            <a:r>
              <a:rPr lang="en-GB" sz="1000" b="0" dirty="0"/>
              <a:t>Data source: fortnightly virtual ward </a:t>
            </a:r>
            <a:r>
              <a:rPr lang="en-GB" sz="1000" b="0" dirty="0" err="1"/>
              <a:t>SitRep</a:t>
            </a:r>
            <a:r>
              <a:rPr lang="en-GB" sz="1000" b="0" dirty="0"/>
              <a:t>​ (last </a:t>
            </a:r>
            <a:r>
              <a:rPr lang="en-GB" sz="1000" b="0" dirty="0" err="1"/>
              <a:t>SitRep</a:t>
            </a:r>
            <a:r>
              <a:rPr lang="en-GB" sz="1000" b="0" dirty="0"/>
              <a:t> in month) </a:t>
            </a:r>
            <a:br>
              <a:rPr lang="en-GB" sz="1300" dirty="0">
                <a:solidFill>
                  <a:schemeClr val="accent6"/>
                </a:solidFill>
              </a:rPr>
            </a:br>
            <a:endParaRPr lang="en-GB" sz="1300" dirty="0">
              <a:solidFill>
                <a:schemeClr val="accent6"/>
              </a:solidFill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1F10F40-29CE-E935-1A15-369D69474404}"/>
              </a:ext>
            </a:extLst>
          </p:cNvPr>
          <p:cNvSpPr txBox="1"/>
          <p:nvPr/>
        </p:nvSpPr>
        <p:spPr>
          <a:xfrm>
            <a:off x="0" y="6334780"/>
            <a:ext cx="2850460" cy="523220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400" b="1" dirty="0">
                <a:latin typeface="+mj-lt"/>
                <a:ea typeface="+mj-ea"/>
                <a:cs typeface="+mj-cs"/>
              </a:rPr>
              <a:t>Latest</a:t>
            </a:r>
            <a:r>
              <a:rPr lang="en-GB" sz="1400" b="1" dirty="0">
                <a:latin typeface="Arial"/>
                <a:cs typeface="Arial"/>
              </a:rPr>
              <a:t> </a:t>
            </a:r>
            <a:r>
              <a:rPr lang="en-GB" sz="1400" b="1" dirty="0">
                <a:latin typeface="+mj-lt"/>
                <a:ea typeface="+mj-ea"/>
                <a:cs typeface="+mj-cs"/>
              </a:rPr>
              <a:t>Period</a:t>
            </a:r>
            <a:r>
              <a:rPr lang="en-GB" sz="1400" b="1" dirty="0">
                <a:latin typeface="Arial"/>
                <a:cs typeface="Arial"/>
              </a:rPr>
              <a:t>: </a:t>
            </a:r>
            <a:r>
              <a:rPr lang="en-GB" sz="14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September 2024</a:t>
            </a:r>
            <a:r>
              <a:rPr lang="en-GB" sz="1400" b="1" dirty="0">
                <a:latin typeface="Arial"/>
                <a:cs typeface="Arial"/>
              </a:rPr>
              <a:t> </a:t>
            </a:r>
            <a:endParaRPr lang="en-GB" sz="1400" b="1" dirty="0">
              <a:solidFill>
                <a:schemeClr val="accent6"/>
              </a:solidFill>
              <a:latin typeface="+mj-lt"/>
              <a:ea typeface="+mj-ea"/>
              <a:cs typeface="+mj-cs"/>
            </a:endParaRPr>
          </a:p>
          <a:p>
            <a:r>
              <a:rPr lang="en-GB" sz="1400" b="1" dirty="0">
                <a:latin typeface="+mj-lt"/>
                <a:ea typeface="+mj-ea"/>
                <a:cs typeface="+mj-cs"/>
              </a:rPr>
              <a:t>Next Update</a:t>
            </a:r>
            <a:r>
              <a:rPr lang="en-GB" sz="1400" b="1" dirty="0">
                <a:latin typeface="Arial"/>
                <a:cs typeface="Arial"/>
              </a:rPr>
              <a:t>: </a:t>
            </a:r>
            <a:r>
              <a:rPr lang="en-GB" sz="1400" b="1" dirty="0">
                <a:solidFill>
                  <a:schemeClr val="accent6"/>
                </a:solidFill>
                <a:latin typeface="+mj-lt"/>
                <a:ea typeface="+mj-ea"/>
                <a:cs typeface="+mj-cs"/>
              </a:rPr>
              <a:t>24 October 2024</a:t>
            </a:r>
            <a:r>
              <a:rPr lang="en-GB" sz="1400" b="1" dirty="0">
                <a:latin typeface="Arial"/>
                <a:cs typeface="Arial"/>
              </a:rPr>
              <a:t> </a:t>
            </a:r>
            <a:endParaRPr lang="en-GB" sz="1400" b="1" dirty="0">
              <a:solidFill>
                <a:schemeClr val="accent6"/>
              </a:solidFill>
              <a:latin typeface="+mj-lt"/>
              <a:ea typeface="+mj-ea"/>
              <a:cs typeface="Arial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C5AE79-7A2A-45BA-65D6-213FEBCD0389}"/>
              </a:ext>
            </a:extLst>
          </p:cNvPr>
          <p:cNvSpPr txBox="1"/>
          <p:nvPr/>
        </p:nvSpPr>
        <p:spPr>
          <a:xfrm>
            <a:off x="9673294" y="860945"/>
            <a:ext cx="2441058" cy="49269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Arial"/>
                <a:cs typeface="Arial"/>
              </a:rPr>
              <a:t>Key headlines:  </a:t>
            </a:r>
          </a:p>
          <a:p>
            <a:r>
              <a:rPr lang="en-GB" sz="1100" dirty="0">
                <a:latin typeface="Arial"/>
                <a:cs typeface="Arial"/>
              </a:rPr>
              <a:t>In September 2024, the number of Virtual Ward ‘beds’ is 12,497 this is a growth of 158% since May 2022 (4,845 'beds’).</a:t>
            </a:r>
          </a:p>
          <a:p>
            <a:endParaRPr lang="en-GB" dirty="0">
              <a:cs typeface="Arial" panose="020B0604020202020204"/>
            </a:endParaRPr>
          </a:p>
          <a:p>
            <a:r>
              <a:rPr lang="en-GB" sz="1100" dirty="0">
                <a:latin typeface="Arial"/>
                <a:cs typeface="Arial"/>
              </a:rPr>
              <a:t>Occupancy has increased to 70%, with more wards submitting data and less data quality issues than the previous monthly period. </a:t>
            </a:r>
            <a:endParaRPr lang="en-GB" dirty="0"/>
          </a:p>
          <a:p>
            <a:endParaRPr lang="en-GB" sz="1100" dirty="0">
              <a:latin typeface="Arial"/>
              <a:cs typeface="Arial"/>
            </a:endParaRPr>
          </a:p>
          <a:p>
            <a:r>
              <a:rPr lang="en-GB" sz="1100" dirty="0">
                <a:latin typeface="Arial"/>
                <a:cs typeface="Arial"/>
              </a:rPr>
              <a:t>In this two-week reporting period:13,704 patients have received acute level care at home through virtual wards:</a:t>
            </a:r>
            <a:endParaRPr lang="en-US" sz="1100" dirty="0">
              <a:latin typeface="Arial"/>
              <a:cs typeface="Arial"/>
            </a:endParaRPr>
          </a:p>
          <a:p>
            <a:pPr marL="266700" lvl="1" indent="-17145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Arial"/>
                <a:cs typeface="Arial"/>
              </a:rPr>
              <a:t>47% is acute care need associated with frailty</a:t>
            </a:r>
            <a:endParaRPr lang="en-US" sz="1100" dirty="0">
              <a:latin typeface="Arial"/>
              <a:cs typeface="Arial"/>
            </a:endParaRPr>
          </a:p>
          <a:p>
            <a:pPr marL="266700" lvl="1" indent="-17145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Arial"/>
                <a:cs typeface="Arial"/>
              </a:rPr>
              <a:t>16% is acute respiratory infection (ARI VWs) </a:t>
            </a:r>
            <a:endParaRPr lang="en-US" sz="1100" dirty="0">
              <a:latin typeface="Arial"/>
              <a:cs typeface="Arial"/>
            </a:endParaRPr>
          </a:p>
          <a:p>
            <a:pPr marL="266700" lvl="1" indent="-171450">
              <a:lnSpc>
                <a:spcPct val="110000"/>
              </a:lnSpc>
              <a:spcAft>
                <a:spcPts val="300"/>
              </a:spcAft>
              <a:buFont typeface="Courier New" panose="02070309020205020404" pitchFamily="49" charset="0"/>
              <a:buChar char="o"/>
            </a:pPr>
            <a:r>
              <a:rPr lang="en-GB" sz="1100" dirty="0">
                <a:latin typeface="Arial"/>
                <a:cs typeface="Arial"/>
              </a:rPr>
              <a:t>37% of activity is for other cohorts (e.g., Heart Failure)</a:t>
            </a:r>
            <a:endParaRPr lang="en-US" sz="11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Aft>
                <a:spcPts val="300"/>
              </a:spcAft>
            </a:pPr>
            <a:endParaRPr lang="en-GB" sz="1100" dirty="0">
              <a:latin typeface="Arial"/>
              <a:cs typeface="Arial"/>
            </a:endParaRPr>
          </a:p>
          <a:p>
            <a:pPr>
              <a:lnSpc>
                <a:spcPct val="110000"/>
              </a:lnSpc>
              <a:spcAft>
                <a:spcPts val="300"/>
              </a:spcAft>
            </a:pPr>
            <a:r>
              <a:rPr lang="en-GB" sz="1100" dirty="0">
                <a:latin typeface="Arial"/>
                <a:cs typeface="Arial"/>
              </a:rPr>
              <a:t>Nationally, over 600k patients have been admitted to virtual wards since April 2022.</a:t>
            </a:r>
            <a:endParaRPr lang="en-US" sz="1100" dirty="0">
              <a:latin typeface="Arial"/>
              <a:cs typeface="Arial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B9611B-B1C9-D1DA-9E6E-5D4454D232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438678" y="1414438"/>
            <a:ext cx="5185808" cy="241395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92BB066-9FBD-1004-976D-E4AA2A758C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432000" y="3861586"/>
            <a:ext cx="5199164" cy="242678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D846E1E-07C3-2B9D-4AB2-DF43961FB2F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30080" y="824659"/>
            <a:ext cx="3804446" cy="5040322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E5A76ADC-8DBB-5DFF-42FB-1C39B4F93DB2}"/>
              </a:ext>
            </a:extLst>
          </p:cNvPr>
          <p:cNvSpPr/>
          <p:nvPr/>
        </p:nvSpPr>
        <p:spPr>
          <a:xfrm>
            <a:off x="6186973" y="2419350"/>
            <a:ext cx="366227" cy="8572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979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D7DE3E9-85BC-4E12-AC82-3D16F9BC1D9A}"/>
              </a:ext>
              <a:ext uri="{147F2762-F138-4A5C-976F-8EAC2B608ADB}">
                <a16:predDERef xmlns:a16="http://schemas.microsoft.com/office/drawing/2014/main" pred="{F3EBEB4C-5A87-4BB2-9924-24AC90AD38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12660003"/>
              </p:ext>
            </p:extLst>
          </p:nvPr>
        </p:nvGraphicFramePr>
        <p:xfrm>
          <a:off x="159771" y="380239"/>
          <a:ext cx="3595497" cy="51918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9BEC549-660D-ECE1-301E-338D3594CF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2812197"/>
              </p:ext>
            </p:extLst>
          </p:nvPr>
        </p:nvGraphicFramePr>
        <p:xfrm>
          <a:off x="3857625" y="690404"/>
          <a:ext cx="8058151" cy="2438400"/>
        </p:xfrm>
        <a:graphic>
          <a:graphicData uri="http://schemas.openxmlformats.org/drawingml/2006/table">
            <a:tbl>
              <a:tblPr>
                <a:tableStyleId>{327F97BB-C833-4FB7-BDE5-3F7075034690}</a:tableStyleId>
              </a:tblPr>
              <a:tblGrid>
                <a:gridCol w="1805347">
                  <a:extLst>
                    <a:ext uri="{9D8B030D-6E8A-4147-A177-3AD203B41FA5}">
                      <a16:colId xmlns:a16="http://schemas.microsoft.com/office/drawing/2014/main" val="1704350666"/>
                    </a:ext>
                  </a:extLst>
                </a:gridCol>
                <a:gridCol w="902673">
                  <a:extLst>
                    <a:ext uri="{9D8B030D-6E8A-4147-A177-3AD203B41FA5}">
                      <a16:colId xmlns:a16="http://schemas.microsoft.com/office/drawing/2014/main" val="3789249444"/>
                    </a:ext>
                  </a:extLst>
                </a:gridCol>
                <a:gridCol w="1031627">
                  <a:extLst>
                    <a:ext uri="{9D8B030D-6E8A-4147-A177-3AD203B41FA5}">
                      <a16:colId xmlns:a16="http://schemas.microsoft.com/office/drawing/2014/main" val="704513528"/>
                    </a:ext>
                  </a:extLst>
                </a:gridCol>
                <a:gridCol w="1100402">
                  <a:extLst>
                    <a:ext uri="{9D8B030D-6E8A-4147-A177-3AD203B41FA5}">
                      <a16:colId xmlns:a16="http://schemas.microsoft.com/office/drawing/2014/main" val="1245544831"/>
                    </a:ext>
                  </a:extLst>
                </a:gridCol>
                <a:gridCol w="1208326">
                  <a:extLst>
                    <a:ext uri="{9D8B030D-6E8A-4147-A177-3AD203B41FA5}">
                      <a16:colId xmlns:a16="http://schemas.microsoft.com/office/drawing/2014/main" val="591770308"/>
                    </a:ext>
                  </a:extLst>
                </a:gridCol>
                <a:gridCol w="1009650">
                  <a:extLst>
                    <a:ext uri="{9D8B030D-6E8A-4147-A177-3AD203B41FA5}">
                      <a16:colId xmlns:a16="http://schemas.microsoft.com/office/drawing/2014/main" val="3222776957"/>
                    </a:ext>
                  </a:extLst>
                </a:gridCol>
                <a:gridCol w="1000126">
                  <a:extLst>
                    <a:ext uri="{9D8B030D-6E8A-4147-A177-3AD203B41FA5}">
                      <a16:colId xmlns:a16="http://schemas.microsoft.com/office/drawing/2014/main" val="3022856780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ICS Name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Population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 of Providers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No of Virtual Ward Services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Total VW Capacity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VW Capacity per 100K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VW Occupied per 100K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8880178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NHS Cheshire and     </a:t>
                      </a:r>
                    </a:p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Merseyside ICB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2,774,716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10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     26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429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15.5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11.5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9038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NHS Greater Manchester</a:t>
                      </a:r>
                    </a:p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ICB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3,264,077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10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26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962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29.5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16.5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3663674"/>
                  </a:ext>
                </a:extLst>
              </a:tr>
              <a:tr h="180975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NHS Lancashire and </a:t>
                      </a:r>
                    </a:p>
                    <a:p>
                      <a:pPr algn="l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South Cumbria ICB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1,852,079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7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18 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rgbClr val="000000"/>
                          </a:solidFill>
                          <a:effectLst/>
                        </a:rPr>
                        <a:t>419</a:t>
                      </a:r>
                      <a:endParaRPr lang="en-GB" sz="11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22.6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15.6 </a:t>
                      </a:r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4877726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North West Region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     7,890,872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27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solidFill>
                            <a:srgbClr val="000000"/>
                          </a:solidFill>
                          <a:effectLst/>
                        </a:rPr>
                        <a:t>                    70 </a:t>
                      </a:r>
                      <a:endParaRPr lang="en-GB" sz="11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1" u="none" strike="noStrike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1810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22.9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000000"/>
                          </a:solidFill>
                          <a:effectLst/>
                        </a:rPr>
                        <a:t>               14.5 </a:t>
                      </a:r>
                      <a:endParaRPr lang="en-GB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680207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GB" sz="1100" b="1" u="none" strike="noStrike" dirty="0">
                          <a:solidFill>
                            <a:srgbClr val="1F4E78"/>
                          </a:solidFill>
                          <a:effectLst/>
                        </a:rPr>
                        <a:t>   England</a:t>
                      </a:r>
                      <a:endParaRPr lang="en-GB" sz="11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>
                          <a:solidFill>
                            <a:srgbClr val="1F4E78"/>
                          </a:solidFill>
                          <a:effectLst/>
                        </a:rPr>
                        <a:t>    63,227,624 </a:t>
                      </a:r>
                      <a:endParaRPr lang="en-GB" sz="1100" b="1" i="0" u="none" strike="noStrike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100" b="0" u="none" strike="noStrike" dirty="0">
                        <a:solidFill>
                          <a:srgbClr val="1F4E78"/>
                        </a:solidFill>
                        <a:effectLst/>
                      </a:endParaRPr>
                    </a:p>
                    <a:p>
                      <a:pPr algn="ctr" fontAlgn="b"/>
                      <a:r>
                        <a:rPr lang="en-GB" sz="1100" b="0" u="none" strike="noStrike" dirty="0">
                          <a:solidFill>
                            <a:srgbClr val="1F4E78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u="none" strike="noStrike">
                          <a:solidFill>
                            <a:srgbClr val="1F4E78"/>
                          </a:solidFill>
                          <a:effectLst/>
                        </a:rPr>
                        <a:t> </a:t>
                      </a:r>
                      <a:endParaRPr lang="en-GB" sz="1100" b="0" i="0" u="none" strike="noStrike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1F4E78"/>
                          </a:solidFill>
                          <a:effectLst/>
                        </a:rPr>
                        <a:t>12497</a:t>
                      </a:r>
                      <a:endParaRPr lang="en-GB" sz="11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1F4E78"/>
                          </a:solidFill>
                          <a:effectLst/>
                        </a:rPr>
                        <a:t>            19.8 </a:t>
                      </a:r>
                      <a:endParaRPr lang="en-GB" sz="11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1" u="none" strike="noStrike" dirty="0">
                          <a:solidFill>
                            <a:srgbClr val="1F4E78"/>
                          </a:solidFill>
                          <a:effectLst/>
                        </a:rPr>
                        <a:t>               13.9 </a:t>
                      </a:r>
                      <a:endParaRPr lang="en-GB" sz="1100" b="1" i="0" u="none" strike="noStrike" dirty="0">
                        <a:solidFill>
                          <a:srgbClr val="1F4E78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10242558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B4705C50-816D-8779-C12C-86F89A91AEFD}"/>
              </a:ext>
            </a:extLst>
          </p:cNvPr>
          <p:cNvSpPr txBox="1"/>
          <p:nvPr/>
        </p:nvSpPr>
        <p:spPr>
          <a:xfrm>
            <a:off x="3912721" y="3289820"/>
            <a:ext cx="7947957" cy="110799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GB" sz="1100" b="1" dirty="0">
                <a:latin typeface="Arial"/>
                <a:cs typeface="Arial"/>
              </a:rPr>
              <a:t>Key headlines: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/>
                <a:cs typeface="Arial"/>
              </a:rPr>
              <a:t>Metrics – Track, monitor review in different ways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/>
                <a:cs typeface="Arial"/>
              </a:rPr>
              <a:t>Understand the demand, skills of the teams to right size the capacity and optimise opportunities for throughput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/>
                <a:cs typeface="Arial"/>
              </a:rPr>
              <a:t>Increase referral opportunities via different sources; via SPOA, UCR, ED, Inpatients… other areas…’pull and push’..!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100" dirty="0">
                <a:latin typeface="Arial"/>
                <a:cs typeface="Arial"/>
              </a:rPr>
              <a:t>How are services profiled on DoS / Service finder ? – Inclusion / exclusion criteria.. ‘no wrong door’ approach…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100" dirty="0">
              <a:latin typeface="Arial"/>
              <a:cs typeface="Arial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C9DCA44-877C-39AA-667E-017C683C0254}"/>
              </a:ext>
            </a:extLst>
          </p:cNvPr>
          <p:cNvSpPr txBox="1"/>
          <p:nvPr/>
        </p:nvSpPr>
        <p:spPr>
          <a:xfrm>
            <a:off x="7760721" y="5342572"/>
            <a:ext cx="39836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VW operational framework self assessment tool - Virtual Wards Network - </a:t>
            </a:r>
            <a:r>
              <a:rPr lang="en-GB" dirty="0" err="1">
                <a:hlinkClick r:id="rId3"/>
              </a:rPr>
              <a:t>FutureNHS</a:t>
            </a:r>
            <a:r>
              <a:rPr lang="en-GB" dirty="0">
                <a:hlinkClick r:id="rId3"/>
              </a:rPr>
              <a:t> Collaboration Platform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4D98AEB-907A-9052-7970-9C3661715A22}"/>
              </a:ext>
            </a:extLst>
          </p:cNvPr>
          <p:cNvSpPr txBox="1"/>
          <p:nvPr/>
        </p:nvSpPr>
        <p:spPr>
          <a:xfrm>
            <a:off x="3972057" y="4833461"/>
            <a:ext cx="357187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Collaborate on our virtual ward platform:</a:t>
            </a:r>
          </a:p>
          <a:p>
            <a:r>
              <a:rPr lang="en-GB" dirty="0">
                <a:hlinkClick r:id="rId4"/>
              </a:rPr>
              <a:t>Virtual Wards Network - </a:t>
            </a:r>
            <a:r>
              <a:rPr lang="en-GB" dirty="0" err="1">
                <a:hlinkClick r:id="rId4"/>
              </a:rPr>
              <a:t>FutureNHS</a:t>
            </a:r>
            <a:r>
              <a:rPr lang="en-GB" dirty="0">
                <a:hlinkClick r:id="rId4"/>
              </a:rPr>
              <a:t> Collaboration Platform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234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0AF00-873A-2F4C-0EDE-44536366C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72720603"/>
      </p:ext>
    </p:extLst>
  </p:cSld>
  <p:clrMapOvr>
    <a:masterClrMapping/>
  </p:clrMapOvr>
</p:sld>
</file>

<file path=ppt/theme/theme1.xml><?xml version="1.0" encoding="utf-8"?>
<a:theme xmlns:a="http://schemas.openxmlformats.org/drawingml/2006/main" name="NHSD-Refresh-Theme-NOV1120B">
  <a:themeElements>
    <a:clrScheme name="Custom 2">
      <a:dk1>
        <a:srgbClr val="FFFFFF"/>
      </a:dk1>
      <a:lt1>
        <a:srgbClr val="231F20"/>
      </a:lt1>
      <a:dk2>
        <a:srgbClr val="005EB8"/>
      </a:dk2>
      <a:lt2>
        <a:srgbClr val="F4F6F8"/>
      </a:lt2>
      <a:accent1>
        <a:srgbClr val="003087"/>
      </a:accent1>
      <a:accent2>
        <a:srgbClr val="768692"/>
      </a:accent2>
      <a:accent3>
        <a:srgbClr val="C7CED3"/>
      </a:accent3>
      <a:accent4>
        <a:srgbClr val="99DDEB"/>
      </a:accent4>
      <a:accent5>
        <a:srgbClr val="80D2CC"/>
      </a:accent5>
      <a:accent6>
        <a:srgbClr val="425563"/>
      </a:accent6>
      <a:hlink>
        <a:srgbClr val="005EB8"/>
      </a:hlink>
      <a:folHlink>
        <a:srgbClr val="00308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HSD-PPT-Template-Refresh_NOV2020-B" id="{06B772CD-B1AE-2743-BE7F-0BA8B46714EA}" vid="{16F65E12-3586-BC44-90B1-43C17D38503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0D21A122F26345B8E36E35710DD76C" ma:contentTypeVersion="14" ma:contentTypeDescription="Create a new document." ma:contentTypeScope="" ma:versionID="4d22f3343a9ab7bc5e0fef23b740a4d6">
  <xsd:schema xmlns:xsd="http://www.w3.org/2001/XMLSchema" xmlns:xs="http://www.w3.org/2001/XMLSchema" xmlns:p="http://schemas.microsoft.com/office/2006/metadata/properties" xmlns:ns2="e1124760-13f3-4395-b6fa-ea65d2bd6f40" xmlns:ns3="a4985664-5b4c-40ea-9def-4dfc50360a43" targetNamespace="http://schemas.microsoft.com/office/2006/metadata/properties" ma:root="true" ma:fieldsID="ec2ad66937a5eb5918ed9923a44ff15d" ns2:_="" ns3:_="">
    <xsd:import namespace="e1124760-13f3-4395-b6fa-ea65d2bd6f40"/>
    <xsd:import namespace="a4985664-5b4c-40ea-9def-4dfc50360a4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124760-13f3-4395-b6fa-ea65d2bd6f4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f661ed98-3636-4268-8815-0c4e8562bab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985664-5b4c-40ea-9def-4dfc50360a43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5" nillable="true" ma:displayName="Taxonomy Catch All Column" ma:hidden="true" ma:list="{0a37e56e-59d0-4a1f-a398-7b5dcc4a77dd}" ma:internalName="TaxCatchAll" ma:showField="CatchAllData" ma:web="a4985664-5b4c-40ea-9def-4dfc50360a4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1124760-13f3-4395-b6fa-ea65d2bd6f40">
      <Terms xmlns="http://schemas.microsoft.com/office/infopath/2007/PartnerControls"/>
    </lcf76f155ced4ddcb4097134ff3c332f>
    <TaxCatchAll xmlns="a4985664-5b4c-40ea-9def-4dfc50360a4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C6A284-8C6B-4A77-BE85-801391852D1B}"/>
</file>

<file path=customXml/itemProps2.xml><?xml version="1.0" encoding="utf-8"?>
<ds:datastoreItem xmlns:ds="http://schemas.openxmlformats.org/officeDocument/2006/customXml" ds:itemID="{FE6DBEA9-629C-4087-82D0-80062B144E75}">
  <ds:schemaRefs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63acbfa7-ec30-4557-abca-559386616257"/>
    <ds:schemaRef ds:uri="http://schemas.microsoft.com/office/2006/metadata/propertie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31F32D13-CAE9-45D6-9DD2-2B37F5D3534E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Widescreen</PresentationFormat>
  <Paragraphs>82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Aptos</vt:lpstr>
      <vt:lpstr>Arial</vt:lpstr>
      <vt:lpstr>Courier New</vt:lpstr>
      <vt:lpstr>NHSD-Refresh-Theme-NOV1120B</vt:lpstr>
      <vt:lpstr>NHS England:  Virtual Wards  NW Region:  COO Directorate / Improvement</vt:lpstr>
      <vt:lpstr>Virtual Wards: National Virtual ward capacity – number of patients who can be managed simultaneously on virtual wards.​ Occupancy – snapshot number of patients in virtual wards as a percentage of capacity ​​ Data source: fortnightly virtual ward SitRep​ (last SitRep in month)  </vt:lpstr>
      <vt:lpstr>PowerPoint Presentation</vt:lpstr>
      <vt:lpstr>End</vt:lpstr>
    </vt:vector>
  </TitlesOfParts>
  <Company>NHS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Marie Higgin</dc:creator>
  <cp:lastModifiedBy>HIGGIN, Marie (NHS ENGLAND - X24)</cp:lastModifiedBy>
  <cp:revision>8</cp:revision>
  <dcterms:created xsi:type="dcterms:W3CDTF">2024-07-23T09:26:08Z</dcterms:created>
  <dcterms:modified xsi:type="dcterms:W3CDTF">2024-11-14T15:29:50Z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0x010100870D21A122F26345B8E36E35710DD76C</vt:lpwstr>
  </property>
  <property fmtid="{D5CDD505-2E9C-101B-9397-08002B2CF9AE}" pid="3" name="_ExtendedDescription">
    <vt:lpwstr/>
  </property>
</Properties>
</file>